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9" r:id="rId3"/>
    <p:sldId id="260" r:id="rId4"/>
    <p:sldId id="261" r:id="rId5"/>
    <p:sldId id="288" r:id="rId6"/>
    <p:sldId id="262" r:id="rId7"/>
    <p:sldId id="263" r:id="rId8"/>
    <p:sldId id="264" r:id="rId9"/>
    <p:sldId id="258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9" r:id="rId22"/>
    <p:sldId id="291" r:id="rId23"/>
    <p:sldId id="276" r:id="rId24"/>
    <p:sldId id="277" r:id="rId25"/>
    <p:sldId id="278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92" r:id="rId34"/>
    <p:sldId id="296" r:id="rId35"/>
    <p:sldId id="298" r:id="rId36"/>
    <p:sldId id="301" r:id="rId37"/>
    <p:sldId id="300" r:id="rId38"/>
    <p:sldId id="294" r:id="rId39"/>
    <p:sldId id="302" r:id="rId40"/>
    <p:sldId id="305" r:id="rId41"/>
    <p:sldId id="309" r:id="rId42"/>
    <p:sldId id="310" r:id="rId43"/>
    <p:sldId id="311" r:id="rId44"/>
    <p:sldId id="312" r:id="rId45"/>
    <p:sldId id="308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32" r:id="rId56"/>
    <p:sldId id="306" r:id="rId57"/>
    <p:sldId id="335" r:id="rId58"/>
    <p:sldId id="337" r:id="rId59"/>
    <p:sldId id="338" r:id="rId60"/>
    <p:sldId id="322" r:id="rId61"/>
    <p:sldId id="323" r:id="rId62"/>
    <p:sldId id="303" r:id="rId63"/>
    <p:sldId id="324" r:id="rId64"/>
    <p:sldId id="339" r:id="rId65"/>
    <p:sldId id="325" r:id="rId66"/>
    <p:sldId id="329" r:id="rId67"/>
    <p:sldId id="333" r:id="rId68"/>
    <p:sldId id="334" r:id="rId69"/>
    <p:sldId id="304" r:id="rId70"/>
    <p:sldId id="326" r:id="rId71"/>
    <p:sldId id="327" r:id="rId72"/>
    <p:sldId id="340" r:id="rId73"/>
    <p:sldId id="341" r:id="rId74"/>
    <p:sldId id="342" r:id="rId75"/>
    <p:sldId id="328" r:id="rId76"/>
    <p:sldId id="331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EAAF2"/>
    <a:srgbClr val="000000"/>
    <a:srgbClr val="92D050"/>
    <a:srgbClr val="41719C"/>
    <a:srgbClr val="5B9BD5"/>
    <a:srgbClr val="FFFFFF"/>
    <a:srgbClr val="F3F3F3"/>
    <a:srgbClr val="D9D2E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EF1D0-C7AF-448A-BE7B-207C559C7736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AD07F-DA63-4293-914A-25E0CC293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8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AD07F-DA63-4293-914A-25E0CC29371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13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D2C4-88AE-4FC4-B0AC-4DAED60F86CD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B3F8-8819-40E7-ABCE-BEF2CB4C0A99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40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D3A5-862A-4E5D-9926-E2F31D91A035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76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50" y="365126"/>
            <a:ext cx="10939849" cy="99411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0" y="1556951"/>
            <a:ext cx="10939849" cy="500036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5644-F86D-4594-A401-36B80A0A0845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4619" y="778476"/>
            <a:ext cx="2743200" cy="365125"/>
          </a:xfrm>
        </p:spPr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6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8710-F3DA-4E37-B8F5-29DDCBCB9529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66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9879B-FB58-4F3F-8935-9D9FE1933BB2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63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3E65-D2FE-42DC-8AB3-4705FC92A4EC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80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08336-FF35-4C4E-8197-72452B7B6C1B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5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14A1-56D4-49C7-A09A-BEEBD89AE804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34619" y="780207"/>
            <a:ext cx="2743200" cy="365125"/>
          </a:xfrm>
        </p:spPr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A466-F858-497D-8FEF-0A17D8F69044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3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13D-70F1-442D-A547-A25CE78DF1DF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1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C14F-5C58-41BF-BB14-9D14E0AFB0E3}" type="datetime1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5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9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2" Type="http://schemas.openxmlformats.org/officeDocument/2006/relationships/image" Target="../media/image77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m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tmp"/><Relationship Id="rId5" Type="http://schemas.openxmlformats.org/officeDocument/2006/relationships/image" Target="../media/image123.png"/><Relationship Id="rId4" Type="http://schemas.openxmlformats.org/officeDocument/2006/relationships/image" Target="../media/image121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m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tm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tmp"/><Relationship Id="rId7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5.tmp"/><Relationship Id="rId4" Type="http://schemas.openxmlformats.org/officeDocument/2006/relationships/image" Target="../media/image134.tm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5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0.png"/><Relationship Id="rId4" Type="http://schemas.openxmlformats.org/officeDocument/2006/relationships/image" Target="../media/image14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550.png"/><Relationship Id="rId7" Type="http://schemas.openxmlformats.org/officeDocument/2006/relationships/image" Target="../media/image159.png"/><Relationship Id="rId2" Type="http://schemas.openxmlformats.org/officeDocument/2006/relationships/image" Target="../media/image17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GI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循环神经网络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中国科学技术大学  </a:t>
            </a:r>
            <a:r>
              <a:rPr lang="en-US" altLang="zh-CN" dirty="0" smtClean="0"/>
              <a:t>|  </a:t>
            </a:r>
            <a:r>
              <a:rPr lang="zh-CN" altLang="en-US" dirty="0" smtClean="0"/>
              <a:t>大数据学院</a:t>
            </a:r>
            <a:r>
              <a:rPr lang="en-US" altLang="zh-CN" dirty="0" smtClean="0"/>
              <a:t>  |  </a:t>
            </a:r>
            <a:r>
              <a:rPr lang="zh-CN" altLang="en-US" dirty="0" smtClean="0"/>
              <a:t>连德富</a:t>
            </a:r>
            <a:endParaRPr lang="en-US" altLang="zh-CN" dirty="0" smtClean="0"/>
          </a:p>
          <a:p>
            <a:r>
              <a:rPr lang="en-US" altLang="zh-CN" dirty="0" smtClean="0"/>
              <a:t>dove.ustc@gmail.com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7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1359244"/>
            <a:ext cx="5612091" cy="1732592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2977" y="2990003"/>
            <a:ext cx="5510028" cy="2003646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61" y="4886325"/>
            <a:ext cx="5471636" cy="1971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411" y="1359244"/>
            <a:ext cx="575599" cy="1314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373" y="2818483"/>
            <a:ext cx="589637" cy="1843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079" y="4886325"/>
            <a:ext cx="814261" cy="184846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688162" y="1897674"/>
            <a:ext cx="600075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ight Arrow 11"/>
          <p:cNvSpPr/>
          <p:nvPr/>
        </p:nvSpPr>
        <p:spPr>
          <a:xfrm>
            <a:off x="7688162" y="3621313"/>
            <a:ext cx="600075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ight Arrow 12"/>
          <p:cNvSpPr/>
          <p:nvPr/>
        </p:nvSpPr>
        <p:spPr>
          <a:xfrm>
            <a:off x="7688161" y="5691495"/>
            <a:ext cx="600075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15576" y="2818483"/>
            <a:ext cx="70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循环</a:t>
            </a:r>
            <a:endParaRPr lang="zh-CN" alt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9309100" y="2260987"/>
            <a:ext cx="815976" cy="72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3"/>
          </p:cNvCxnSpPr>
          <p:nvPr/>
        </p:nvCxnSpPr>
        <p:spPr>
          <a:xfrm flipH="1">
            <a:off x="9372010" y="3162151"/>
            <a:ext cx="753066" cy="578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299103" y="3333278"/>
            <a:ext cx="856116" cy="238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25" y="1772594"/>
            <a:ext cx="1697500" cy="3878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8245" y="4976816"/>
            <a:ext cx="29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74317" y="1423784"/>
            <a:ext cx="2973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56058" y="3249941"/>
                <a:ext cx="26033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058" y="3249941"/>
                <a:ext cx="2603341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267200" y="3357563"/>
            <a:ext cx="338138" cy="314325"/>
          </a:xfrm>
          <a:prstGeom prst="rect">
            <a:avLst/>
          </a:prstGeom>
          <a:noFill/>
          <a:ln w="28575">
            <a:solidFill>
              <a:srgbClr val="CCC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3587750" y="3357562"/>
            <a:ext cx="590550" cy="3143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2375804" y="3357562"/>
            <a:ext cx="329296" cy="31432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07820" y="3962400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新状态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9404" y="3962400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旧状</a:t>
            </a:r>
            <a:r>
              <a:rPr lang="zh-CN" altLang="en-US" dirty="0"/>
              <a:t>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5338" y="3962400"/>
            <a:ext cx="19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时刻的输入向量</a:t>
            </a:r>
            <a:endParaRPr lang="zh-CN" altLang="en-US" dirty="0"/>
          </a:p>
        </p:txBody>
      </p:sp>
      <p:cxnSp>
        <p:nvCxnSpPr>
          <p:cNvPr id="16" name="Straight Connector 15"/>
          <p:cNvCxnSpPr>
            <a:endCxn id="12" idx="0"/>
          </p:cNvCxnSpPr>
          <p:nvPr/>
        </p:nvCxnSpPr>
        <p:spPr>
          <a:xfrm flipH="1">
            <a:off x="2076450" y="3711606"/>
            <a:ext cx="299354" cy="250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658755" y="3736646"/>
            <a:ext cx="97087" cy="250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06559" y="3736646"/>
            <a:ext cx="465225" cy="275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874780" y="3727729"/>
            <a:ext cx="382086" cy="996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00464" y="4790528"/>
            <a:ext cx="207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参数为</a:t>
            </a:r>
            <a:r>
              <a:rPr lang="en-US" altLang="zh-CN" b="1" dirty="0" smtClean="0"/>
              <a:t>W</a:t>
            </a:r>
            <a:r>
              <a:rPr lang="zh-CN" altLang="en-US" dirty="0" smtClean="0"/>
              <a:t>的函数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8213" y="2122795"/>
            <a:ext cx="5476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用</a:t>
            </a:r>
            <a:r>
              <a:rPr lang="zh-CN" altLang="en-US" sz="2000" dirty="0" smtClean="0">
                <a:solidFill>
                  <a:srgbClr val="FF0000"/>
                </a:solidFill>
              </a:rPr>
              <a:t>递归公式</a:t>
            </a:r>
            <a:r>
              <a:rPr lang="zh-CN" altLang="en-US" sz="2000" dirty="0" smtClean="0"/>
              <a:t>来处理每个时间步上的输入向量</a:t>
            </a:r>
            <a:endParaRPr lang="zh-CN" alt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869767" y="5544770"/>
            <a:ext cx="577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注意：</a:t>
            </a:r>
            <a:r>
              <a:rPr lang="zh-CN" altLang="en-US" dirty="0" smtClean="0">
                <a:solidFill>
                  <a:srgbClr val="FF0000"/>
                </a:solidFill>
              </a:rPr>
              <a:t>每个时间步上的函数相同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5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/>
      <p:bldP spid="13" grpId="0"/>
      <p:bldP spid="14" grpId="0"/>
      <p:bldP spid="24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820219"/>
            <a:ext cx="1697500" cy="3878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10803" y="2268866"/>
                <a:ext cx="26033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803" y="2268866"/>
                <a:ext cx="2603341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67902" y="3866520"/>
                <a:ext cx="42876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902" y="3866520"/>
                <a:ext cx="4287648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67902" y="4460264"/>
                <a:ext cx="1857623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902" y="4460264"/>
                <a:ext cx="1857623" cy="490840"/>
              </a:xfrm>
              <a:prstGeom prst="rect">
                <a:avLst/>
              </a:prstGeom>
              <a:blipFill>
                <a:blip r:embed="rId5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904048" y="1519034"/>
            <a:ext cx="2973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10" name="Down Arrow 9"/>
          <p:cNvSpPr/>
          <p:nvPr/>
        </p:nvSpPr>
        <p:spPr>
          <a:xfrm>
            <a:off x="5585460" y="2979420"/>
            <a:ext cx="106680" cy="5943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9310563" y="5623550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称</a:t>
            </a:r>
            <a:r>
              <a:rPr lang="en-US" altLang="zh-CN" dirty="0" smtClean="0"/>
              <a:t>Vanilla RNN</a:t>
            </a:r>
          </a:p>
          <a:p>
            <a:r>
              <a:rPr lang="zh-CN" altLang="en-US" dirty="0" smtClean="0"/>
              <a:t>或</a:t>
            </a:r>
            <a:r>
              <a:rPr lang="en-US" altLang="zh-CN" dirty="0" smtClean="0"/>
              <a:t>Elman RNN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8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</a:t>
            </a:r>
            <a:r>
              <a:rPr lang="zh-CN" altLang="en-US" dirty="0" smtClean="0"/>
              <a:t>络：计算图：多对多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56" y="3162681"/>
            <a:ext cx="2900606" cy="2708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337" y="3317421"/>
            <a:ext cx="2317641" cy="2488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828" y="3317421"/>
            <a:ext cx="4600391" cy="25539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75" y="5871335"/>
            <a:ext cx="555562" cy="534029"/>
          </a:xfrm>
          <a:prstGeom prst="rect">
            <a:avLst/>
          </a:prstGeom>
        </p:spPr>
      </p:pic>
      <p:sp>
        <p:nvSpPr>
          <p:cNvPr id="34" name="Freeform 33"/>
          <p:cNvSpPr/>
          <p:nvPr/>
        </p:nvSpPr>
        <p:spPr>
          <a:xfrm>
            <a:off x="854256" y="4222142"/>
            <a:ext cx="1251751" cy="1633491"/>
          </a:xfrm>
          <a:custGeom>
            <a:avLst/>
            <a:gdLst>
              <a:gd name="connsiteX0" fmla="*/ 0 w 1251751"/>
              <a:gd name="connsiteY0" fmla="*/ 1633491 h 1633491"/>
              <a:gd name="connsiteX1" fmla="*/ 1251751 w 1251751"/>
              <a:gd name="connsiteY1" fmla="*/ 0 h 163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1751" h="1633491">
                <a:moveTo>
                  <a:pt x="0" y="1633491"/>
                </a:moveTo>
                <a:lnTo>
                  <a:pt x="1251751" y="0"/>
                </a:ln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4"/>
          <p:cNvSpPr/>
          <p:nvPr/>
        </p:nvSpPr>
        <p:spPr>
          <a:xfrm>
            <a:off x="1127464" y="4252405"/>
            <a:ext cx="3071674" cy="1926453"/>
          </a:xfrm>
          <a:custGeom>
            <a:avLst/>
            <a:gdLst>
              <a:gd name="connsiteX0" fmla="*/ 0 w 3071674"/>
              <a:gd name="connsiteY0" fmla="*/ 1908699 h 1908699"/>
              <a:gd name="connsiteX1" fmla="*/ 3071674 w 3071674"/>
              <a:gd name="connsiteY1" fmla="*/ 0 h 1908699"/>
              <a:gd name="connsiteX0" fmla="*/ 0 w 3071674"/>
              <a:gd name="connsiteY0" fmla="*/ 1908699 h 1908699"/>
              <a:gd name="connsiteX1" fmla="*/ 3071674 w 3071674"/>
              <a:gd name="connsiteY1" fmla="*/ 0 h 1908699"/>
              <a:gd name="connsiteX0" fmla="*/ 0 w 3071674"/>
              <a:gd name="connsiteY0" fmla="*/ 1908699 h 1912417"/>
              <a:gd name="connsiteX1" fmla="*/ 3071674 w 3071674"/>
              <a:gd name="connsiteY1" fmla="*/ 0 h 1912417"/>
              <a:gd name="connsiteX0" fmla="*/ 0 w 3071674"/>
              <a:gd name="connsiteY0" fmla="*/ 1908699 h 1908699"/>
              <a:gd name="connsiteX1" fmla="*/ 3071674 w 3071674"/>
              <a:gd name="connsiteY1" fmla="*/ 0 h 19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1674" h="1908699">
                <a:moveTo>
                  <a:pt x="0" y="1908699"/>
                </a:moveTo>
                <a:cubicBezTo>
                  <a:pt x="1550879" y="1859183"/>
                  <a:pt x="3051083" y="1591137"/>
                  <a:pt x="3071674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5"/>
          <p:cNvSpPr/>
          <p:nvPr/>
        </p:nvSpPr>
        <p:spPr>
          <a:xfrm>
            <a:off x="1127464" y="4265396"/>
            <a:ext cx="5415379" cy="2068729"/>
          </a:xfrm>
          <a:custGeom>
            <a:avLst/>
            <a:gdLst>
              <a:gd name="connsiteX0" fmla="*/ 0 w 5415379"/>
              <a:gd name="connsiteY0" fmla="*/ 1997476 h 1997476"/>
              <a:gd name="connsiteX1" fmla="*/ 5415379 w 5415379"/>
              <a:gd name="connsiteY1" fmla="*/ 0 h 1997476"/>
              <a:gd name="connsiteX0" fmla="*/ 0 w 5415379"/>
              <a:gd name="connsiteY0" fmla="*/ 1997476 h 1997476"/>
              <a:gd name="connsiteX1" fmla="*/ 5415379 w 5415379"/>
              <a:gd name="connsiteY1" fmla="*/ 0 h 1997476"/>
              <a:gd name="connsiteX0" fmla="*/ 0 w 5415379"/>
              <a:gd name="connsiteY0" fmla="*/ 1997476 h 2218947"/>
              <a:gd name="connsiteX1" fmla="*/ 5415379 w 5415379"/>
              <a:gd name="connsiteY1" fmla="*/ 0 h 2218947"/>
              <a:gd name="connsiteX0" fmla="*/ 0 w 5415379"/>
              <a:gd name="connsiteY0" fmla="*/ 1997476 h 2161898"/>
              <a:gd name="connsiteX1" fmla="*/ 5415379 w 5415379"/>
              <a:gd name="connsiteY1" fmla="*/ 0 h 216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15379" h="2161898">
                <a:moveTo>
                  <a:pt x="0" y="1997476"/>
                </a:moveTo>
                <a:cubicBezTo>
                  <a:pt x="2435363" y="2140406"/>
                  <a:pt x="5185053" y="2778494"/>
                  <a:pt x="5415379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6"/>
          <p:cNvSpPr/>
          <p:nvPr/>
        </p:nvSpPr>
        <p:spPr>
          <a:xfrm>
            <a:off x="1127464" y="4286251"/>
            <a:ext cx="7873661" cy="2247899"/>
          </a:xfrm>
          <a:custGeom>
            <a:avLst/>
            <a:gdLst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2013050"/>
              <a:gd name="connsiteX1" fmla="*/ 7867650 w 7867650"/>
              <a:gd name="connsiteY1" fmla="*/ 0 h 2013050"/>
              <a:gd name="connsiteX0" fmla="*/ 0 w 7867650"/>
              <a:gd name="connsiteY0" fmla="*/ 1962150 h 2134905"/>
              <a:gd name="connsiteX1" fmla="*/ 7867650 w 7867650"/>
              <a:gd name="connsiteY1" fmla="*/ 0 h 2134905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70983"/>
              <a:gd name="connsiteY0" fmla="*/ 1962150 h 1962150"/>
              <a:gd name="connsiteX1" fmla="*/ 7867650 w 7870983"/>
              <a:gd name="connsiteY1" fmla="*/ 0 h 1962150"/>
              <a:gd name="connsiteX0" fmla="*/ 0 w 7868853"/>
              <a:gd name="connsiteY0" fmla="*/ 1962150 h 2160802"/>
              <a:gd name="connsiteX1" fmla="*/ 7867650 w 7868853"/>
              <a:gd name="connsiteY1" fmla="*/ 0 h 2160802"/>
              <a:gd name="connsiteX0" fmla="*/ 0 w 7868888"/>
              <a:gd name="connsiteY0" fmla="*/ 1962150 h 2538892"/>
              <a:gd name="connsiteX1" fmla="*/ 7867650 w 7868888"/>
              <a:gd name="connsiteY1" fmla="*/ 0 h 2538892"/>
              <a:gd name="connsiteX0" fmla="*/ 0 w 7867650"/>
              <a:gd name="connsiteY0" fmla="*/ 1962150 h 2395148"/>
              <a:gd name="connsiteX1" fmla="*/ 7867650 w 7867650"/>
              <a:gd name="connsiteY1" fmla="*/ 0 h 2395148"/>
              <a:gd name="connsiteX0" fmla="*/ 0 w 7867650"/>
              <a:gd name="connsiteY0" fmla="*/ 1962150 h 2305687"/>
              <a:gd name="connsiteX1" fmla="*/ 7867650 w 7867650"/>
              <a:gd name="connsiteY1" fmla="*/ 0 h 2305687"/>
              <a:gd name="connsiteX0" fmla="*/ 0 w 7867650"/>
              <a:gd name="connsiteY0" fmla="*/ 1962150 h 2326771"/>
              <a:gd name="connsiteX1" fmla="*/ 7867650 w 7867650"/>
              <a:gd name="connsiteY1" fmla="*/ 0 h 23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67650" h="2326771">
                <a:moveTo>
                  <a:pt x="0" y="1962150"/>
                </a:moveTo>
                <a:cubicBezTo>
                  <a:pt x="2746281" y="2368667"/>
                  <a:pt x="6786067" y="3054107"/>
                  <a:pt x="786765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b="1149"/>
          <a:stretch/>
        </p:blipFill>
        <p:spPr>
          <a:xfrm>
            <a:off x="3190876" y="1931071"/>
            <a:ext cx="557266" cy="139573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535" y="1892971"/>
            <a:ext cx="547010" cy="14290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8"/>
          <a:srcRect b="730"/>
          <a:stretch/>
        </p:blipFill>
        <p:spPr>
          <a:xfrm>
            <a:off x="7683279" y="1892971"/>
            <a:ext cx="553847" cy="143220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/>
          <a:srcRect t="1" b="1114"/>
          <a:stretch/>
        </p:blipFill>
        <p:spPr>
          <a:xfrm>
            <a:off x="9991011" y="1883446"/>
            <a:ext cx="577778" cy="14401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0295" y="2138907"/>
            <a:ext cx="937153" cy="5969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6778" y="2138907"/>
            <a:ext cx="913276" cy="59094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8512" y="2138907"/>
            <a:ext cx="990875" cy="5670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6089" y="2138907"/>
            <a:ext cx="978937" cy="51334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9340136" y="643247"/>
            <a:ext cx="650875" cy="621019"/>
          </a:xfrm>
          <a:prstGeom prst="rect">
            <a:avLst/>
          </a:prstGeom>
          <a:solidFill>
            <a:srgbClr val="D9D2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4586513" y="1078805"/>
            <a:ext cx="4743499" cy="1054795"/>
          </a:xfrm>
          <a:custGeom>
            <a:avLst/>
            <a:gdLst>
              <a:gd name="connsiteX0" fmla="*/ 0 w 4717143"/>
              <a:gd name="connsiteY0" fmla="*/ 1146629 h 1146629"/>
              <a:gd name="connsiteX1" fmla="*/ 4717143 w 4717143"/>
              <a:gd name="connsiteY1" fmla="*/ 0 h 1146629"/>
              <a:gd name="connsiteX0" fmla="*/ 0 w 4717143"/>
              <a:gd name="connsiteY0" fmla="*/ 1146629 h 1146629"/>
              <a:gd name="connsiteX1" fmla="*/ 4717143 w 4717143"/>
              <a:gd name="connsiteY1" fmla="*/ 0 h 1146629"/>
              <a:gd name="connsiteX0" fmla="*/ 0 w 4717143"/>
              <a:gd name="connsiteY0" fmla="*/ 1146629 h 1146629"/>
              <a:gd name="connsiteX1" fmla="*/ 4717143 w 4717143"/>
              <a:gd name="connsiteY1" fmla="*/ 0 h 1146629"/>
              <a:gd name="connsiteX0" fmla="*/ 0 w 4717143"/>
              <a:gd name="connsiteY0" fmla="*/ 1146629 h 1146629"/>
              <a:gd name="connsiteX1" fmla="*/ 4717143 w 4717143"/>
              <a:gd name="connsiteY1" fmla="*/ 0 h 1146629"/>
              <a:gd name="connsiteX0" fmla="*/ 0 w 4717143"/>
              <a:gd name="connsiteY0" fmla="*/ 1146629 h 1146629"/>
              <a:gd name="connsiteX1" fmla="*/ 4717143 w 4717143"/>
              <a:gd name="connsiteY1" fmla="*/ 0 h 1146629"/>
              <a:gd name="connsiteX0" fmla="*/ 0 w 4717143"/>
              <a:gd name="connsiteY0" fmla="*/ 1147019 h 1147019"/>
              <a:gd name="connsiteX1" fmla="*/ 4717143 w 4717143"/>
              <a:gd name="connsiteY1" fmla="*/ 390 h 114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17143" h="1147019">
                <a:moveTo>
                  <a:pt x="0" y="1147019"/>
                </a:moveTo>
                <a:cubicBezTo>
                  <a:pt x="1450256" y="268167"/>
                  <a:pt x="3190251" y="-12004"/>
                  <a:pt x="4717143" y="39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50"/>
          <p:cNvSpPr/>
          <p:nvPr/>
        </p:nvSpPr>
        <p:spPr>
          <a:xfrm>
            <a:off x="6647543" y="1177834"/>
            <a:ext cx="2692593" cy="926737"/>
          </a:xfrm>
          <a:custGeom>
            <a:avLst/>
            <a:gdLst>
              <a:gd name="connsiteX0" fmla="*/ 0 w 2598057"/>
              <a:gd name="connsiteY0" fmla="*/ 914400 h 914400"/>
              <a:gd name="connsiteX1" fmla="*/ 2598057 w 2598057"/>
              <a:gd name="connsiteY1" fmla="*/ 0 h 914400"/>
              <a:gd name="connsiteX0" fmla="*/ 0 w 2598057"/>
              <a:gd name="connsiteY0" fmla="*/ 914400 h 914400"/>
              <a:gd name="connsiteX1" fmla="*/ 2598057 w 2598057"/>
              <a:gd name="connsiteY1" fmla="*/ 0 h 914400"/>
              <a:gd name="connsiteX0" fmla="*/ 0 w 2598057"/>
              <a:gd name="connsiteY0" fmla="*/ 914400 h 914400"/>
              <a:gd name="connsiteX1" fmla="*/ 2598057 w 2598057"/>
              <a:gd name="connsiteY1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8057" h="914400">
                <a:moveTo>
                  <a:pt x="0" y="914400"/>
                </a:moveTo>
                <a:cubicBezTo>
                  <a:pt x="799847" y="534415"/>
                  <a:pt x="1680571" y="214577"/>
                  <a:pt x="2598057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51"/>
          <p:cNvSpPr/>
          <p:nvPr/>
        </p:nvSpPr>
        <p:spPr>
          <a:xfrm>
            <a:off x="9071429" y="1278830"/>
            <a:ext cx="524162" cy="869284"/>
          </a:xfrm>
          <a:custGeom>
            <a:avLst/>
            <a:gdLst>
              <a:gd name="connsiteX0" fmla="*/ 0 w 449942"/>
              <a:gd name="connsiteY0" fmla="*/ 812800 h 812800"/>
              <a:gd name="connsiteX1" fmla="*/ 449942 w 449942"/>
              <a:gd name="connsiteY1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9942" h="812800">
                <a:moveTo>
                  <a:pt x="0" y="812800"/>
                </a:moveTo>
                <a:lnTo>
                  <a:pt x="449942" y="0"/>
                </a:ln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52"/>
          <p:cNvSpPr/>
          <p:nvPr/>
        </p:nvSpPr>
        <p:spPr>
          <a:xfrm>
            <a:off x="10001134" y="1264266"/>
            <a:ext cx="1160352" cy="796763"/>
          </a:xfrm>
          <a:custGeom>
            <a:avLst/>
            <a:gdLst>
              <a:gd name="connsiteX0" fmla="*/ 1277257 w 1277257"/>
              <a:gd name="connsiteY0" fmla="*/ 682172 h 682172"/>
              <a:gd name="connsiteX1" fmla="*/ 0 w 1277257"/>
              <a:gd name="connsiteY1" fmla="*/ 0 h 682172"/>
              <a:gd name="connsiteX0" fmla="*/ 1277257 w 1277257"/>
              <a:gd name="connsiteY0" fmla="*/ 682172 h 682172"/>
              <a:gd name="connsiteX1" fmla="*/ 0 w 1277257"/>
              <a:gd name="connsiteY1" fmla="*/ 0 h 682172"/>
              <a:gd name="connsiteX0" fmla="*/ 1277257 w 1277257"/>
              <a:gd name="connsiteY0" fmla="*/ 682172 h 682172"/>
              <a:gd name="connsiteX1" fmla="*/ 0 w 1277257"/>
              <a:gd name="connsiteY1" fmla="*/ 0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7257" h="682172">
                <a:moveTo>
                  <a:pt x="1277257" y="682172"/>
                </a:moveTo>
                <a:cubicBezTo>
                  <a:pt x="1045553" y="275351"/>
                  <a:pt x="582483" y="67897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88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46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循环神经网络：计算图：多</a:t>
            </a:r>
            <a:r>
              <a:rPr lang="zh-CN" altLang="en-US" dirty="0" smtClean="0"/>
              <a:t>对一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56" y="3162681"/>
            <a:ext cx="2900606" cy="2708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337" y="3317421"/>
            <a:ext cx="2317641" cy="2488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828" y="3317421"/>
            <a:ext cx="4600391" cy="2553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75" y="5871335"/>
            <a:ext cx="555562" cy="53402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854256" y="4222142"/>
            <a:ext cx="1251751" cy="1633491"/>
          </a:xfrm>
          <a:custGeom>
            <a:avLst/>
            <a:gdLst>
              <a:gd name="connsiteX0" fmla="*/ 0 w 1251751"/>
              <a:gd name="connsiteY0" fmla="*/ 1633491 h 1633491"/>
              <a:gd name="connsiteX1" fmla="*/ 1251751 w 1251751"/>
              <a:gd name="connsiteY1" fmla="*/ 0 h 163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1751" h="1633491">
                <a:moveTo>
                  <a:pt x="0" y="1633491"/>
                </a:moveTo>
                <a:lnTo>
                  <a:pt x="1251751" y="0"/>
                </a:ln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"/>
          <p:cNvSpPr/>
          <p:nvPr/>
        </p:nvSpPr>
        <p:spPr>
          <a:xfrm>
            <a:off x="1127464" y="4252405"/>
            <a:ext cx="3071674" cy="1926453"/>
          </a:xfrm>
          <a:custGeom>
            <a:avLst/>
            <a:gdLst>
              <a:gd name="connsiteX0" fmla="*/ 0 w 3071674"/>
              <a:gd name="connsiteY0" fmla="*/ 1908699 h 1908699"/>
              <a:gd name="connsiteX1" fmla="*/ 3071674 w 3071674"/>
              <a:gd name="connsiteY1" fmla="*/ 0 h 1908699"/>
              <a:gd name="connsiteX0" fmla="*/ 0 w 3071674"/>
              <a:gd name="connsiteY0" fmla="*/ 1908699 h 1908699"/>
              <a:gd name="connsiteX1" fmla="*/ 3071674 w 3071674"/>
              <a:gd name="connsiteY1" fmla="*/ 0 h 1908699"/>
              <a:gd name="connsiteX0" fmla="*/ 0 w 3071674"/>
              <a:gd name="connsiteY0" fmla="*/ 1908699 h 1912417"/>
              <a:gd name="connsiteX1" fmla="*/ 3071674 w 3071674"/>
              <a:gd name="connsiteY1" fmla="*/ 0 h 1912417"/>
              <a:gd name="connsiteX0" fmla="*/ 0 w 3071674"/>
              <a:gd name="connsiteY0" fmla="*/ 1908699 h 1908699"/>
              <a:gd name="connsiteX1" fmla="*/ 3071674 w 3071674"/>
              <a:gd name="connsiteY1" fmla="*/ 0 h 19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1674" h="1908699">
                <a:moveTo>
                  <a:pt x="0" y="1908699"/>
                </a:moveTo>
                <a:cubicBezTo>
                  <a:pt x="1550879" y="1859183"/>
                  <a:pt x="3051083" y="1591137"/>
                  <a:pt x="3071674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10"/>
          <p:cNvSpPr/>
          <p:nvPr/>
        </p:nvSpPr>
        <p:spPr>
          <a:xfrm>
            <a:off x="1127464" y="4265396"/>
            <a:ext cx="5415379" cy="2068729"/>
          </a:xfrm>
          <a:custGeom>
            <a:avLst/>
            <a:gdLst>
              <a:gd name="connsiteX0" fmla="*/ 0 w 5415379"/>
              <a:gd name="connsiteY0" fmla="*/ 1997476 h 1997476"/>
              <a:gd name="connsiteX1" fmla="*/ 5415379 w 5415379"/>
              <a:gd name="connsiteY1" fmla="*/ 0 h 1997476"/>
              <a:gd name="connsiteX0" fmla="*/ 0 w 5415379"/>
              <a:gd name="connsiteY0" fmla="*/ 1997476 h 1997476"/>
              <a:gd name="connsiteX1" fmla="*/ 5415379 w 5415379"/>
              <a:gd name="connsiteY1" fmla="*/ 0 h 1997476"/>
              <a:gd name="connsiteX0" fmla="*/ 0 w 5415379"/>
              <a:gd name="connsiteY0" fmla="*/ 1997476 h 2218947"/>
              <a:gd name="connsiteX1" fmla="*/ 5415379 w 5415379"/>
              <a:gd name="connsiteY1" fmla="*/ 0 h 2218947"/>
              <a:gd name="connsiteX0" fmla="*/ 0 w 5415379"/>
              <a:gd name="connsiteY0" fmla="*/ 1997476 h 2161898"/>
              <a:gd name="connsiteX1" fmla="*/ 5415379 w 5415379"/>
              <a:gd name="connsiteY1" fmla="*/ 0 h 216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15379" h="2161898">
                <a:moveTo>
                  <a:pt x="0" y="1997476"/>
                </a:moveTo>
                <a:cubicBezTo>
                  <a:pt x="2435363" y="2140406"/>
                  <a:pt x="5185053" y="2778494"/>
                  <a:pt x="5415379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/>
          <p:nvPr/>
        </p:nvSpPr>
        <p:spPr>
          <a:xfrm>
            <a:off x="1127464" y="4286251"/>
            <a:ext cx="7873661" cy="2247899"/>
          </a:xfrm>
          <a:custGeom>
            <a:avLst/>
            <a:gdLst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2013050"/>
              <a:gd name="connsiteX1" fmla="*/ 7867650 w 7867650"/>
              <a:gd name="connsiteY1" fmla="*/ 0 h 2013050"/>
              <a:gd name="connsiteX0" fmla="*/ 0 w 7867650"/>
              <a:gd name="connsiteY0" fmla="*/ 1962150 h 2134905"/>
              <a:gd name="connsiteX1" fmla="*/ 7867650 w 7867650"/>
              <a:gd name="connsiteY1" fmla="*/ 0 h 2134905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70983"/>
              <a:gd name="connsiteY0" fmla="*/ 1962150 h 1962150"/>
              <a:gd name="connsiteX1" fmla="*/ 7867650 w 7870983"/>
              <a:gd name="connsiteY1" fmla="*/ 0 h 1962150"/>
              <a:gd name="connsiteX0" fmla="*/ 0 w 7868853"/>
              <a:gd name="connsiteY0" fmla="*/ 1962150 h 2160802"/>
              <a:gd name="connsiteX1" fmla="*/ 7867650 w 7868853"/>
              <a:gd name="connsiteY1" fmla="*/ 0 h 2160802"/>
              <a:gd name="connsiteX0" fmla="*/ 0 w 7868888"/>
              <a:gd name="connsiteY0" fmla="*/ 1962150 h 2538892"/>
              <a:gd name="connsiteX1" fmla="*/ 7867650 w 7868888"/>
              <a:gd name="connsiteY1" fmla="*/ 0 h 2538892"/>
              <a:gd name="connsiteX0" fmla="*/ 0 w 7867650"/>
              <a:gd name="connsiteY0" fmla="*/ 1962150 h 2395148"/>
              <a:gd name="connsiteX1" fmla="*/ 7867650 w 7867650"/>
              <a:gd name="connsiteY1" fmla="*/ 0 h 2395148"/>
              <a:gd name="connsiteX0" fmla="*/ 0 w 7867650"/>
              <a:gd name="connsiteY0" fmla="*/ 1962150 h 2305687"/>
              <a:gd name="connsiteX1" fmla="*/ 7867650 w 7867650"/>
              <a:gd name="connsiteY1" fmla="*/ 0 h 2305687"/>
              <a:gd name="connsiteX0" fmla="*/ 0 w 7867650"/>
              <a:gd name="connsiteY0" fmla="*/ 1962150 h 2326771"/>
              <a:gd name="connsiteX1" fmla="*/ 7867650 w 7867650"/>
              <a:gd name="connsiteY1" fmla="*/ 0 h 23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67650" h="2326771">
                <a:moveTo>
                  <a:pt x="0" y="1962150"/>
                </a:moveTo>
                <a:cubicBezTo>
                  <a:pt x="2746281" y="2368667"/>
                  <a:pt x="6786067" y="3054107"/>
                  <a:pt x="786765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360" y="1715679"/>
            <a:ext cx="761690" cy="16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循环神经网络：计算图</a:t>
            </a:r>
            <a:r>
              <a:rPr lang="zh-CN" altLang="en-US" dirty="0" smtClean="0"/>
              <a:t>：一对多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56" y="3162681"/>
            <a:ext cx="2900606" cy="2708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337" y="3317421"/>
            <a:ext cx="2317641" cy="2488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828" y="3317421"/>
            <a:ext cx="4600391" cy="2553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75" y="5871335"/>
            <a:ext cx="555562" cy="53402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854256" y="4222142"/>
            <a:ext cx="1251751" cy="1633491"/>
          </a:xfrm>
          <a:custGeom>
            <a:avLst/>
            <a:gdLst>
              <a:gd name="connsiteX0" fmla="*/ 0 w 1251751"/>
              <a:gd name="connsiteY0" fmla="*/ 1633491 h 1633491"/>
              <a:gd name="connsiteX1" fmla="*/ 1251751 w 1251751"/>
              <a:gd name="connsiteY1" fmla="*/ 0 h 163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1751" h="1633491">
                <a:moveTo>
                  <a:pt x="0" y="1633491"/>
                </a:moveTo>
                <a:lnTo>
                  <a:pt x="1251751" y="0"/>
                </a:ln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"/>
          <p:cNvSpPr/>
          <p:nvPr/>
        </p:nvSpPr>
        <p:spPr>
          <a:xfrm>
            <a:off x="1127464" y="4252405"/>
            <a:ext cx="3071674" cy="1926453"/>
          </a:xfrm>
          <a:custGeom>
            <a:avLst/>
            <a:gdLst>
              <a:gd name="connsiteX0" fmla="*/ 0 w 3071674"/>
              <a:gd name="connsiteY0" fmla="*/ 1908699 h 1908699"/>
              <a:gd name="connsiteX1" fmla="*/ 3071674 w 3071674"/>
              <a:gd name="connsiteY1" fmla="*/ 0 h 1908699"/>
              <a:gd name="connsiteX0" fmla="*/ 0 w 3071674"/>
              <a:gd name="connsiteY0" fmla="*/ 1908699 h 1908699"/>
              <a:gd name="connsiteX1" fmla="*/ 3071674 w 3071674"/>
              <a:gd name="connsiteY1" fmla="*/ 0 h 1908699"/>
              <a:gd name="connsiteX0" fmla="*/ 0 w 3071674"/>
              <a:gd name="connsiteY0" fmla="*/ 1908699 h 1912417"/>
              <a:gd name="connsiteX1" fmla="*/ 3071674 w 3071674"/>
              <a:gd name="connsiteY1" fmla="*/ 0 h 1912417"/>
              <a:gd name="connsiteX0" fmla="*/ 0 w 3071674"/>
              <a:gd name="connsiteY0" fmla="*/ 1908699 h 1908699"/>
              <a:gd name="connsiteX1" fmla="*/ 3071674 w 3071674"/>
              <a:gd name="connsiteY1" fmla="*/ 0 h 19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1674" h="1908699">
                <a:moveTo>
                  <a:pt x="0" y="1908699"/>
                </a:moveTo>
                <a:cubicBezTo>
                  <a:pt x="1550879" y="1859183"/>
                  <a:pt x="3051083" y="1591137"/>
                  <a:pt x="3071674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10"/>
          <p:cNvSpPr/>
          <p:nvPr/>
        </p:nvSpPr>
        <p:spPr>
          <a:xfrm>
            <a:off x="1127464" y="4265396"/>
            <a:ext cx="5415379" cy="2068729"/>
          </a:xfrm>
          <a:custGeom>
            <a:avLst/>
            <a:gdLst>
              <a:gd name="connsiteX0" fmla="*/ 0 w 5415379"/>
              <a:gd name="connsiteY0" fmla="*/ 1997476 h 1997476"/>
              <a:gd name="connsiteX1" fmla="*/ 5415379 w 5415379"/>
              <a:gd name="connsiteY1" fmla="*/ 0 h 1997476"/>
              <a:gd name="connsiteX0" fmla="*/ 0 w 5415379"/>
              <a:gd name="connsiteY0" fmla="*/ 1997476 h 1997476"/>
              <a:gd name="connsiteX1" fmla="*/ 5415379 w 5415379"/>
              <a:gd name="connsiteY1" fmla="*/ 0 h 1997476"/>
              <a:gd name="connsiteX0" fmla="*/ 0 w 5415379"/>
              <a:gd name="connsiteY0" fmla="*/ 1997476 h 2218947"/>
              <a:gd name="connsiteX1" fmla="*/ 5415379 w 5415379"/>
              <a:gd name="connsiteY1" fmla="*/ 0 h 2218947"/>
              <a:gd name="connsiteX0" fmla="*/ 0 w 5415379"/>
              <a:gd name="connsiteY0" fmla="*/ 1997476 h 2161898"/>
              <a:gd name="connsiteX1" fmla="*/ 5415379 w 5415379"/>
              <a:gd name="connsiteY1" fmla="*/ 0 h 216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15379" h="2161898">
                <a:moveTo>
                  <a:pt x="0" y="1997476"/>
                </a:moveTo>
                <a:cubicBezTo>
                  <a:pt x="2435363" y="2140406"/>
                  <a:pt x="5185053" y="2778494"/>
                  <a:pt x="5415379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/>
          <p:nvPr/>
        </p:nvSpPr>
        <p:spPr>
          <a:xfrm>
            <a:off x="1127464" y="4286251"/>
            <a:ext cx="7873661" cy="2247899"/>
          </a:xfrm>
          <a:custGeom>
            <a:avLst/>
            <a:gdLst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2013050"/>
              <a:gd name="connsiteX1" fmla="*/ 7867650 w 7867650"/>
              <a:gd name="connsiteY1" fmla="*/ 0 h 2013050"/>
              <a:gd name="connsiteX0" fmla="*/ 0 w 7867650"/>
              <a:gd name="connsiteY0" fmla="*/ 1962150 h 2134905"/>
              <a:gd name="connsiteX1" fmla="*/ 7867650 w 7867650"/>
              <a:gd name="connsiteY1" fmla="*/ 0 h 2134905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70983"/>
              <a:gd name="connsiteY0" fmla="*/ 1962150 h 1962150"/>
              <a:gd name="connsiteX1" fmla="*/ 7867650 w 7870983"/>
              <a:gd name="connsiteY1" fmla="*/ 0 h 1962150"/>
              <a:gd name="connsiteX0" fmla="*/ 0 w 7868853"/>
              <a:gd name="connsiteY0" fmla="*/ 1962150 h 2160802"/>
              <a:gd name="connsiteX1" fmla="*/ 7867650 w 7868853"/>
              <a:gd name="connsiteY1" fmla="*/ 0 h 2160802"/>
              <a:gd name="connsiteX0" fmla="*/ 0 w 7868888"/>
              <a:gd name="connsiteY0" fmla="*/ 1962150 h 2538892"/>
              <a:gd name="connsiteX1" fmla="*/ 7867650 w 7868888"/>
              <a:gd name="connsiteY1" fmla="*/ 0 h 2538892"/>
              <a:gd name="connsiteX0" fmla="*/ 0 w 7867650"/>
              <a:gd name="connsiteY0" fmla="*/ 1962150 h 2395148"/>
              <a:gd name="connsiteX1" fmla="*/ 7867650 w 7867650"/>
              <a:gd name="connsiteY1" fmla="*/ 0 h 2395148"/>
              <a:gd name="connsiteX0" fmla="*/ 0 w 7867650"/>
              <a:gd name="connsiteY0" fmla="*/ 1962150 h 2305687"/>
              <a:gd name="connsiteX1" fmla="*/ 7867650 w 7867650"/>
              <a:gd name="connsiteY1" fmla="*/ 0 h 2305687"/>
              <a:gd name="connsiteX0" fmla="*/ 0 w 7867650"/>
              <a:gd name="connsiteY0" fmla="*/ 1962150 h 2326771"/>
              <a:gd name="connsiteX1" fmla="*/ 7867650 w 7867650"/>
              <a:gd name="connsiteY1" fmla="*/ 0 h 23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67650" h="2326771">
                <a:moveTo>
                  <a:pt x="0" y="1962150"/>
                </a:moveTo>
                <a:cubicBezTo>
                  <a:pt x="2746281" y="2368667"/>
                  <a:pt x="6786067" y="3054107"/>
                  <a:pt x="786765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b="1149"/>
          <a:stretch/>
        </p:blipFill>
        <p:spPr>
          <a:xfrm>
            <a:off x="3190876" y="1931071"/>
            <a:ext cx="557266" cy="13957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535" y="1892971"/>
            <a:ext cx="547010" cy="14290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b="730"/>
          <a:stretch/>
        </p:blipFill>
        <p:spPr>
          <a:xfrm>
            <a:off x="7683279" y="1892971"/>
            <a:ext cx="553847" cy="14322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/>
          <a:srcRect t="1" b="1114"/>
          <a:stretch/>
        </p:blipFill>
        <p:spPr>
          <a:xfrm>
            <a:off x="9991011" y="1883446"/>
            <a:ext cx="577778" cy="144018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479763" y="4776280"/>
            <a:ext cx="617542" cy="111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/>
          <p:cNvSpPr/>
          <p:nvPr/>
        </p:nvSpPr>
        <p:spPr>
          <a:xfrm>
            <a:off x="4247974" y="4722601"/>
            <a:ext cx="617542" cy="111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/>
          <p:cNvSpPr/>
          <p:nvPr/>
        </p:nvSpPr>
        <p:spPr>
          <a:xfrm>
            <a:off x="6658445" y="4207898"/>
            <a:ext cx="263807" cy="56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4424841" y="4194157"/>
            <a:ext cx="263807" cy="56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9619" y="4765853"/>
            <a:ext cx="528805" cy="10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Seq2Seq: </a:t>
            </a:r>
            <a:r>
              <a:rPr lang="zh-CN" altLang="en-US" dirty="0" smtClean="0"/>
              <a:t>多对一 </a:t>
            </a:r>
            <a:r>
              <a:rPr lang="en-US" altLang="zh-CN" dirty="0" smtClean="0"/>
              <a:t>+ </a:t>
            </a:r>
            <a:r>
              <a:rPr lang="zh-CN" altLang="en-US" dirty="0" smtClean="0"/>
              <a:t>一对多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6" y="2020307"/>
            <a:ext cx="1561183" cy="1457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05" y="2109911"/>
            <a:ext cx="1247416" cy="1339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644" y="2101122"/>
            <a:ext cx="2476052" cy="1374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41" y="3895004"/>
            <a:ext cx="422097" cy="405737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42121" y="2660043"/>
            <a:ext cx="805507" cy="1241072"/>
          </a:xfrm>
          <a:custGeom>
            <a:avLst/>
            <a:gdLst>
              <a:gd name="connsiteX0" fmla="*/ 0 w 1251751"/>
              <a:gd name="connsiteY0" fmla="*/ 1633491 h 1633491"/>
              <a:gd name="connsiteX1" fmla="*/ 1251751 w 1251751"/>
              <a:gd name="connsiteY1" fmla="*/ 0 h 163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1751" h="1633491">
                <a:moveTo>
                  <a:pt x="0" y="1633491"/>
                </a:moveTo>
                <a:lnTo>
                  <a:pt x="1251751" y="0"/>
                </a:ln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"/>
          <p:cNvSpPr/>
          <p:nvPr/>
        </p:nvSpPr>
        <p:spPr>
          <a:xfrm>
            <a:off x="615329" y="2690305"/>
            <a:ext cx="1717830" cy="1463655"/>
          </a:xfrm>
          <a:custGeom>
            <a:avLst/>
            <a:gdLst>
              <a:gd name="connsiteX0" fmla="*/ 0 w 3071674"/>
              <a:gd name="connsiteY0" fmla="*/ 1908699 h 1908699"/>
              <a:gd name="connsiteX1" fmla="*/ 3071674 w 3071674"/>
              <a:gd name="connsiteY1" fmla="*/ 0 h 1908699"/>
              <a:gd name="connsiteX0" fmla="*/ 0 w 3071674"/>
              <a:gd name="connsiteY0" fmla="*/ 1908699 h 1908699"/>
              <a:gd name="connsiteX1" fmla="*/ 3071674 w 3071674"/>
              <a:gd name="connsiteY1" fmla="*/ 0 h 1908699"/>
              <a:gd name="connsiteX0" fmla="*/ 0 w 3071674"/>
              <a:gd name="connsiteY0" fmla="*/ 1908699 h 1912417"/>
              <a:gd name="connsiteX1" fmla="*/ 3071674 w 3071674"/>
              <a:gd name="connsiteY1" fmla="*/ 0 h 1912417"/>
              <a:gd name="connsiteX0" fmla="*/ 0 w 3071674"/>
              <a:gd name="connsiteY0" fmla="*/ 1908699 h 1908699"/>
              <a:gd name="connsiteX1" fmla="*/ 3071674 w 3071674"/>
              <a:gd name="connsiteY1" fmla="*/ 0 h 19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1674" h="1908699">
                <a:moveTo>
                  <a:pt x="0" y="1908699"/>
                </a:moveTo>
                <a:cubicBezTo>
                  <a:pt x="1550879" y="1859183"/>
                  <a:pt x="3051083" y="1591137"/>
                  <a:pt x="3071674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10"/>
          <p:cNvSpPr/>
          <p:nvPr/>
        </p:nvSpPr>
        <p:spPr>
          <a:xfrm>
            <a:off x="615330" y="2703297"/>
            <a:ext cx="2939568" cy="1571752"/>
          </a:xfrm>
          <a:custGeom>
            <a:avLst/>
            <a:gdLst>
              <a:gd name="connsiteX0" fmla="*/ 0 w 5415379"/>
              <a:gd name="connsiteY0" fmla="*/ 1997476 h 1997476"/>
              <a:gd name="connsiteX1" fmla="*/ 5415379 w 5415379"/>
              <a:gd name="connsiteY1" fmla="*/ 0 h 1997476"/>
              <a:gd name="connsiteX0" fmla="*/ 0 w 5415379"/>
              <a:gd name="connsiteY0" fmla="*/ 1997476 h 1997476"/>
              <a:gd name="connsiteX1" fmla="*/ 5415379 w 5415379"/>
              <a:gd name="connsiteY1" fmla="*/ 0 h 1997476"/>
              <a:gd name="connsiteX0" fmla="*/ 0 w 5415379"/>
              <a:gd name="connsiteY0" fmla="*/ 1997476 h 2218947"/>
              <a:gd name="connsiteX1" fmla="*/ 5415379 w 5415379"/>
              <a:gd name="connsiteY1" fmla="*/ 0 h 2218947"/>
              <a:gd name="connsiteX0" fmla="*/ 0 w 5415379"/>
              <a:gd name="connsiteY0" fmla="*/ 1997476 h 2161898"/>
              <a:gd name="connsiteX1" fmla="*/ 5415379 w 5415379"/>
              <a:gd name="connsiteY1" fmla="*/ 0 h 216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15379" h="2161898">
                <a:moveTo>
                  <a:pt x="0" y="1997476"/>
                </a:moveTo>
                <a:cubicBezTo>
                  <a:pt x="2435363" y="2140406"/>
                  <a:pt x="5185053" y="2778494"/>
                  <a:pt x="5415379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/>
          <p:nvPr/>
        </p:nvSpPr>
        <p:spPr>
          <a:xfrm>
            <a:off x="615330" y="2724151"/>
            <a:ext cx="4299570" cy="1707879"/>
          </a:xfrm>
          <a:custGeom>
            <a:avLst/>
            <a:gdLst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2013050"/>
              <a:gd name="connsiteX1" fmla="*/ 7867650 w 7867650"/>
              <a:gd name="connsiteY1" fmla="*/ 0 h 2013050"/>
              <a:gd name="connsiteX0" fmla="*/ 0 w 7867650"/>
              <a:gd name="connsiteY0" fmla="*/ 1962150 h 2134905"/>
              <a:gd name="connsiteX1" fmla="*/ 7867650 w 7867650"/>
              <a:gd name="connsiteY1" fmla="*/ 0 h 2134905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70983"/>
              <a:gd name="connsiteY0" fmla="*/ 1962150 h 1962150"/>
              <a:gd name="connsiteX1" fmla="*/ 7867650 w 7870983"/>
              <a:gd name="connsiteY1" fmla="*/ 0 h 1962150"/>
              <a:gd name="connsiteX0" fmla="*/ 0 w 7868853"/>
              <a:gd name="connsiteY0" fmla="*/ 1962150 h 2160802"/>
              <a:gd name="connsiteX1" fmla="*/ 7867650 w 7868853"/>
              <a:gd name="connsiteY1" fmla="*/ 0 h 2160802"/>
              <a:gd name="connsiteX0" fmla="*/ 0 w 7868888"/>
              <a:gd name="connsiteY0" fmla="*/ 1962150 h 2538892"/>
              <a:gd name="connsiteX1" fmla="*/ 7867650 w 7868888"/>
              <a:gd name="connsiteY1" fmla="*/ 0 h 2538892"/>
              <a:gd name="connsiteX0" fmla="*/ 0 w 7867650"/>
              <a:gd name="connsiteY0" fmla="*/ 1962150 h 2395148"/>
              <a:gd name="connsiteX1" fmla="*/ 7867650 w 7867650"/>
              <a:gd name="connsiteY1" fmla="*/ 0 h 2395148"/>
              <a:gd name="connsiteX0" fmla="*/ 0 w 7867650"/>
              <a:gd name="connsiteY0" fmla="*/ 1962150 h 2305687"/>
              <a:gd name="connsiteX1" fmla="*/ 7867650 w 7867650"/>
              <a:gd name="connsiteY1" fmla="*/ 0 h 2305687"/>
              <a:gd name="connsiteX0" fmla="*/ 0 w 7867650"/>
              <a:gd name="connsiteY0" fmla="*/ 1962150 h 2326771"/>
              <a:gd name="connsiteX1" fmla="*/ 7867650 w 7867650"/>
              <a:gd name="connsiteY1" fmla="*/ 0 h 23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67650" h="2326771">
                <a:moveTo>
                  <a:pt x="0" y="1962150"/>
                </a:moveTo>
                <a:cubicBezTo>
                  <a:pt x="2746281" y="2368667"/>
                  <a:pt x="6786067" y="3054107"/>
                  <a:pt x="786765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38569"/>
          <a:stretch/>
        </p:blipFill>
        <p:spPr>
          <a:xfrm>
            <a:off x="4821283" y="4183175"/>
            <a:ext cx="1353810" cy="20579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93" y="4301910"/>
            <a:ext cx="1760867" cy="18905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205" y="4300741"/>
            <a:ext cx="3495224" cy="194037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5181600" y="2895600"/>
            <a:ext cx="292101" cy="13794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769768" y="4314825"/>
            <a:ext cx="385200" cy="77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h</a:t>
            </a:r>
            <a:r>
              <a:rPr lang="en-US" altLang="zh-CN" sz="1600" baseline="-25000" dirty="0" smtClean="0"/>
              <a:t>1</a:t>
            </a:r>
            <a:endParaRPr lang="zh-CN" altLang="en-US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7462838" y="4325300"/>
            <a:ext cx="403654" cy="75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h</a:t>
            </a:r>
            <a:r>
              <a:rPr lang="en-US" altLang="zh-CN" sz="1600" baseline="-25000" dirty="0" smtClean="0"/>
              <a:t>2</a:t>
            </a:r>
            <a:endParaRPr lang="zh-CN" altLang="en-US" sz="1600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9154236" y="4325299"/>
            <a:ext cx="425367" cy="777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</a:t>
            </a:r>
            <a:r>
              <a:rPr lang="en-US" altLang="zh-CN" baseline="-25000" dirty="0" smtClean="0"/>
              <a:t>3</a:t>
            </a:r>
            <a:endParaRPr lang="zh-CN" alt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10935493" y="4322919"/>
            <a:ext cx="419101" cy="780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</a:t>
            </a:r>
            <a:r>
              <a:rPr lang="en-US" altLang="zh-CN" baseline="-25000" dirty="0" err="1" smtClean="0"/>
              <a:t>T</a:t>
            </a:r>
            <a:endParaRPr lang="zh-CN" altLang="en-US" baseline="-250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b="1149"/>
          <a:stretch/>
        </p:blipFill>
        <p:spPr>
          <a:xfrm>
            <a:off x="5758696" y="3235390"/>
            <a:ext cx="426445" cy="10680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3363" y="3215329"/>
            <a:ext cx="418596" cy="10935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/>
          <a:srcRect b="730"/>
          <a:stretch/>
        </p:blipFill>
        <p:spPr>
          <a:xfrm>
            <a:off x="9138189" y="3218837"/>
            <a:ext cx="423828" cy="10959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/>
          <a:srcRect t="1" b="1114"/>
          <a:stretch/>
        </p:blipFill>
        <p:spPr>
          <a:xfrm>
            <a:off x="10924374" y="3210265"/>
            <a:ext cx="442141" cy="110209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884968" y="6284395"/>
            <a:ext cx="501679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W’</a:t>
            </a:r>
            <a:endParaRPr lang="zh-CN" altLang="en-US" dirty="0"/>
          </a:p>
        </p:txBody>
      </p:sp>
      <p:sp>
        <p:nvSpPr>
          <p:cNvPr id="38" name="Freeform 37"/>
          <p:cNvSpPr/>
          <p:nvPr/>
        </p:nvSpPr>
        <p:spPr>
          <a:xfrm>
            <a:off x="4123827" y="5043323"/>
            <a:ext cx="805507" cy="1241072"/>
          </a:xfrm>
          <a:custGeom>
            <a:avLst/>
            <a:gdLst>
              <a:gd name="connsiteX0" fmla="*/ 0 w 1251751"/>
              <a:gd name="connsiteY0" fmla="*/ 1633491 h 1633491"/>
              <a:gd name="connsiteX1" fmla="*/ 1251751 w 1251751"/>
              <a:gd name="connsiteY1" fmla="*/ 0 h 163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1751" h="1633491">
                <a:moveTo>
                  <a:pt x="0" y="1633491"/>
                </a:moveTo>
                <a:lnTo>
                  <a:pt x="1251751" y="0"/>
                </a:ln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8"/>
          <p:cNvSpPr/>
          <p:nvPr/>
        </p:nvSpPr>
        <p:spPr>
          <a:xfrm>
            <a:off x="4397034" y="5073585"/>
            <a:ext cx="2175665" cy="1463655"/>
          </a:xfrm>
          <a:custGeom>
            <a:avLst/>
            <a:gdLst>
              <a:gd name="connsiteX0" fmla="*/ 0 w 3071674"/>
              <a:gd name="connsiteY0" fmla="*/ 1908699 h 1908699"/>
              <a:gd name="connsiteX1" fmla="*/ 3071674 w 3071674"/>
              <a:gd name="connsiteY1" fmla="*/ 0 h 1908699"/>
              <a:gd name="connsiteX0" fmla="*/ 0 w 3071674"/>
              <a:gd name="connsiteY0" fmla="*/ 1908699 h 1908699"/>
              <a:gd name="connsiteX1" fmla="*/ 3071674 w 3071674"/>
              <a:gd name="connsiteY1" fmla="*/ 0 h 1908699"/>
              <a:gd name="connsiteX0" fmla="*/ 0 w 3071674"/>
              <a:gd name="connsiteY0" fmla="*/ 1908699 h 1912417"/>
              <a:gd name="connsiteX1" fmla="*/ 3071674 w 3071674"/>
              <a:gd name="connsiteY1" fmla="*/ 0 h 1912417"/>
              <a:gd name="connsiteX0" fmla="*/ 0 w 3071674"/>
              <a:gd name="connsiteY0" fmla="*/ 1908699 h 1908699"/>
              <a:gd name="connsiteX1" fmla="*/ 3071674 w 3071674"/>
              <a:gd name="connsiteY1" fmla="*/ 0 h 19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1674" h="1908699">
                <a:moveTo>
                  <a:pt x="0" y="1908699"/>
                </a:moveTo>
                <a:cubicBezTo>
                  <a:pt x="1550879" y="1859183"/>
                  <a:pt x="3051083" y="1591137"/>
                  <a:pt x="3071674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9"/>
          <p:cNvSpPr/>
          <p:nvPr/>
        </p:nvSpPr>
        <p:spPr>
          <a:xfrm>
            <a:off x="4397035" y="5086577"/>
            <a:ext cx="3823039" cy="1571752"/>
          </a:xfrm>
          <a:custGeom>
            <a:avLst/>
            <a:gdLst>
              <a:gd name="connsiteX0" fmla="*/ 0 w 5415379"/>
              <a:gd name="connsiteY0" fmla="*/ 1997476 h 1997476"/>
              <a:gd name="connsiteX1" fmla="*/ 5415379 w 5415379"/>
              <a:gd name="connsiteY1" fmla="*/ 0 h 1997476"/>
              <a:gd name="connsiteX0" fmla="*/ 0 w 5415379"/>
              <a:gd name="connsiteY0" fmla="*/ 1997476 h 1997476"/>
              <a:gd name="connsiteX1" fmla="*/ 5415379 w 5415379"/>
              <a:gd name="connsiteY1" fmla="*/ 0 h 1997476"/>
              <a:gd name="connsiteX0" fmla="*/ 0 w 5415379"/>
              <a:gd name="connsiteY0" fmla="*/ 1997476 h 2218947"/>
              <a:gd name="connsiteX1" fmla="*/ 5415379 w 5415379"/>
              <a:gd name="connsiteY1" fmla="*/ 0 h 2218947"/>
              <a:gd name="connsiteX0" fmla="*/ 0 w 5415379"/>
              <a:gd name="connsiteY0" fmla="*/ 1997476 h 2161898"/>
              <a:gd name="connsiteX1" fmla="*/ 5415379 w 5415379"/>
              <a:gd name="connsiteY1" fmla="*/ 0 h 216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15379" h="2161898">
                <a:moveTo>
                  <a:pt x="0" y="1997476"/>
                </a:moveTo>
                <a:cubicBezTo>
                  <a:pt x="2435363" y="2140406"/>
                  <a:pt x="5185053" y="2778494"/>
                  <a:pt x="5415379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40"/>
          <p:cNvSpPr/>
          <p:nvPr/>
        </p:nvSpPr>
        <p:spPr>
          <a:xfrm>
            <a:off x="4397035" y="5107431"/>
            <a:ext cx="5670889" cy="1707879"/>
          </a:xfrm>
          <a:custGeom>
            <a:avLst/>
            <a:gdLst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67650"/>
              <a:gd name="connsiteY0" fmla="*/ 1962150 h 2013050"/>
              <a:gd name="connsiteX1" fmla="*/ 7867650 w 7867650"/>
              <a:gd name="connsiteY1" fmla="*/ 0 h 2013050"/>
              <a:gd name="connsiteX0" fmla="*/ 0 w 7867650"/>
              <a:gd name="connsiteY0" fmla="*/ 1962150 h 2134905"/>
              <a:gd name="connsiteX1" fmla="*/ 7867650 w 7867650"/>
              <a:gd name="connsiteY1" fmla="*/ 0 h 2134905"/>
              <a:gd name="connsiteX0" fmla="*/ 0 w 7867650"/>
              <a:gd name="connsiteY0" fmla="*/ 1962150 h 1962150"/>
              <a:gd name="connsiteX1" fmla="*/ 7867650 w 7867650"/>
              <a:gd name="connsiteY1" fmla="*/ 0 h 1962150"/>
              <a:gd name="connsiteX0" fmla="*/ 0 w 7870983"/>
              <a:gd name="connsiteY0" fmla="*/ 1962150 h 1962150"/>
              <a:gd name="connsiteX1" fmla="*/ 7867650 w 7870983"/>
              <a:gd name="connsiteY1" fmla="*/ 0 h 1962150"/>
              <a:gd name="connsiteX0" fmla="*/ 0 w 7868853"/>
              <a:gd name="connsiteY0" fmla="*/ 1962150 h 2160802"/>
              <a:gd name="connsiteX1" fmla="*/ 7867650 w 7868853"/>
              <a:gd name="connsiteY1" fmla="*/ 0 h 2160802"/>
              <a:gd name="connsiteX0" fmla="*/ 0 w 7868888"/>
              <a:gd name="connsiteY0" fmla="*/ 1962150 h 2538892"/>
              <a:gd name="connsiteX1" fmla="*/ 7867650 w 7868888"/>
              <a:gd name="connsiteY1" fmla="*/ 0 h 2538892"/>
              <a:gd name="connsiteX0" fmla="*/ 0 w 7867650"/>
              <a:gd name="connsiteY0" fmla="*/ 1962150 h 2395148"/>
              <a:gd name="connsiteX1" fmla="*/ 7867650 w 7867650"/>
              <a:gd name="connsiteY1" fmla="*/ 0 h 2395148"/>
              <a:gd name="connsiteX0" fmla="*/ 0 w 7867650"/>
              <a:gd name="connsiteY0" fmla="*/ 1962150 h 2305687"/>
              <a:gd name="connsiteX1" fmla="*/ 7867650 w 7867650"/>
              <a:gd name="connsiteY1" fmla="*/ 0 h 2305687"/>
              <a:gd name="connsiteX0" fmla="*/ 0 w 7867650"/>
              <a:gd name="connsiteY0" fmla="*/ 1962150 h 2326771"/>
              <a:gd name="connsiteX1" fmla="*/ 7867650 w 7867650"/>
              <a:gd name="connsiteY1" fmla="*/ 0 h 23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67650" h="2326771">
                <a:moveTo>
                  <a:pt x="0" y="1962150"/>
                </a:moveTo>
                <a:cubicBezTo>
                  <a:pt x="2746281" y="2368667"/>
                  <a:pt x="6786067" y="3054107"/>
                  <a:pt x="786765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9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例子：字符语言模型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1" y="1556951"/>
            <a:ext cx="3815150" cy="5000368"/>
          </a:xfrm>
        </p:spPr>
        <p:txBody>
          <a:bodyPr/>
          <a:lstStyle/>
          <a:p>
            <a:r>
              <a:rPr lang="zh-CN" altLang="en-US" dirty="0"/>
              <a:t>词</a:t>
            </a:r>
            <a:r>
              <a:rPr lang="zh-CN" altLang="en-US" dirty="0" smtClean="0"/>
              <a:t>库：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h,e,l,o</a:t>
            </a:r>
            <a:r>
              <a:rPr lang="en-US" altLang="zh-CN" dirty="0" smtClean="0"/>
              <a:t>]</a:t>
            </a:r>
          </a:p>
          <a:p>
            <a:r>
              <a:rPr lang="zh-CN" altLang="en-US" dirty="0" smtClean="0"/>
              <a:t>训练序列 </a:t>
            </a:r>
            <a:r>
              <a:rPr lang="en-US" altLang="zh-CN" dirty="0" smtClean="0"/>
              <a:t>“hello”</a:t>
            </a:r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497" y="1556951"/>
            <a:ext cx="6078946" cy="48953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05425" y="2028825"/>
            <a:ext cx="5514975" cy="397192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953250" y="2009775"/>
            <a:ext cx="9525" cy="399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062912" y="2028825"/>
            <a:ext cx="9525" cy="399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172574" y="2028825"/>
            <a:ext cx="9525" cy="399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209707" y="2061647"/>
            <a:ext cx="9525" cy="399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8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例子：字符语言模型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1" y="1556951"/>
            <a:ext cx="3872300" cy="5000368"/>
          </a:xfrm>
        </p:spPr>
        <p:txBody>
          <a:bodyPr/>
          <a:lstStyle/>
          <a:p>
            <a:r>
              <a:rPr lang="zh-CN" altLang="en-US" dirty="0"/>
              <a:t>词库：</a:t>
            </a:r>
            <a:r>
              <a:rPr lang="en-US" altLang="zh-CN" dirty="0"/>
              <a:t>[</a:t>
            </a:r>
            <a:r>
              <a:rPr lang="en-US" altLang="zh-CN" dirty="0" err="1"/>
              <a:t>h,e,l,o</a:t>
            </a:r>
            <a:r>
              <a:rPr lang="en-US" altLang="zh-CN" dirty="0"/>
              <a:t>]</a:t>
            </a:r>
          </a:p>
          <a:p>
            <a:r>
              <a:rPr lang="zh-CN" altLang="en-US" dirty="0"/>
              <a:t>训练序列 </a:t>
            </a:r>
            <a:r>
              <a:rPr lang="en-US" altLang="zh-CN" dirty="0"/>
              <a:t>“hello”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497" y="1556951"/>
            <a:ext cx="6078946" cy="48953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86300" y="1209675"/>
            <a:ext cx="6553200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33223" y="1511062"/>
                <a:ext cx="3259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23" y="1511062"/>
                <a:ext cx="3259354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514851" y="3495675"/>
            <a:ext cx="6553200" cy="1478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60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9" grpId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例子：字符语言模型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0" y="1556951"/>
            <a:ext cx="4000471" cy="5000368"/>
          </a:xfrm>
        </p:spPr>
        <p:txBody>
          <a:bodyPr/>
          <a:lstStyle/>
          <a:p>
            <a:r>
              <a:rPr lang="zh-CN" altLang="en-US" dirty="0"/>
              <a:t>词库：</a:t>
            </a:r>
            <a:r>
              <a:rPr lang="en-US" altLang="zh-CN" dirty="0"/>
              <a:t>[</a:t>
            </a:r>
            <a:r>
              <a:rPr lang="en-US" altLang="zh-CN" dirty="0" err="1"/>
              <a:t>h,e,l,o</a:t>
            </a:r>
            <a:r>
              <a:rPr lang="en-US" altLang="zh-CN" dirty="0"/>
              <a:t>]</a:t>
            </a:r>
          </a:p>
          <a:p>
            <a:r>
              <a:rPr lang="zh-CN" altLang="en-US" dirty="0" smtClean="0"/>
              <a:t>测试时一次采样一个字符，并反馈到模型输入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25" t="364"/>
          <a:stretch/>
        </p:blipFill>
        <p:spPr>
          <a:xfrm>
            <a:off x="6013450" y="1621339"/>
            <a:ext cx="1967896" cy="4614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08" t="748"/>
          <a:stretch/>
        </p:blipFill>
        <p:spPr>
          <a:xfrm>
            <a:off x="6013450" y="1621339"/>
            <a:ext cx="2501047" cy="4758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85" t="1163" r="1"/>
          <a:stretch/>
        </p:blipFill>
        <p:spPr>
          <a:xfrm>
            <a:off x="6013450" y="1621339"/>
            <a:ext cx="2512967" cy="4781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890" y="1556951"/>
            <a:ext cx="4060735" cy="482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6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有限响应</a:t>
            </a:r>
            <a:r>
              <a:rPr lang="zh-CN" altLang="en-US" dirty="0"/>
              <a:t>系统</a:t>
            </a:r>
            <a:r>
              <a:rPr lang="zh-CN" altLang="en-US" dirty="0" smtClean="0"/>
              <a:t>与无限响应系统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738" y="2270341"/>
            <a:ext cx="5106154" cy="1878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0" y="2014592"/>
            <a:ext cx="4850406" cy="2134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7261" y="4342454"/>
                <a:ext cx="43961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/>
                  <a:t>有限响应模型</a:t>
                </a:r>
                <a:endParaRPr lang="en-US" altLang="zh-CN" b="1" dirty="0" smtClean="0"/>
              </a:p>
              <a:p>
                <a:r>
                  <a:rPr lang="zh-CN" altLang="en-US" dirty="0"/>
                  <a:t>今</a:t>
                </a:r>
                <a:r>
                  <a:rPr lang="zh-CN" altLang="en-US" dirty="0" smtClean="0"/>
                  <a:t>天的信息只会对未来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天内的预测有用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61" y="4342454"/>
                <a:ext cx="4396154" cy="923330"/>
              </a:xfrm>
              <a:prstGeom prst="rect">
                <a:avLst/>
              </a:prstGeom>
              <a:blipFill>
                <a:blip r:embed="rId4"/>
                <a:stretch>
                  <a:fillRect l="-1248" t="-3289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14323" y="4342454"/>
                <a:ext cx="43961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/>
                  <a:t>无限响应模型</a:t>
                </a:r>
                <a:endParaRPr lang="en-US" altLang="zh-CN" b="1" dirty="0" smtClean="0"/>
              </a:p>
              <a:p>
                <a:r>
                  <a:rPr lang="zh-CN" altLang="en-US" dirty="0"/>
                  <a:t>今</a:t>
                </a:r>
                <a:r>
                  <a:rPr lang="zh-CN" altLang="en-US" dirty="0" smtClean="0"/>
                  <a:t>天的信息对未来任何时刻的预测都有用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323" y="4342454"/>
                <a:ext cx="4396154" cy="923330"/>
              </a:xfrm>
              <a:prstGeom prst="rect">
                <a:avLst/>
              </a:prstGeom>
              <a:blipFill>
                <a:blip r:embed="rId5"/>
                <a:stretch>
                  <a:fillRect l="-1110" t="-3289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4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Backpropagation through time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9294"/>
          <a:stretch/>
        </p:blipFill>
        <p:spPr>
          <a:xfrm>
            <a:off x="1175890" y="2123590"/>
            <a:ext cx="9570029" cy="40304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70347" y="1223618"/>
            <a:ext cx="449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5B9BD5"/>
                </a:solidFill>
              </a:rPr>
              <a:t>在整个序列上前向传播计算损失</a:t>
            </a:r>
            <a:endParaRPr lang="en-US" altLang="zh-CN" sz="2400" dirty="0" smtClean="0">
              <a:solidFill>
                <a:srgbClr val="5B9BD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0346" y="1696004"/>
            <a:ext cx="4609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在整个序列上后</a:t>
            </a:r>
            <a:r>
              <a:rPr lang="zh-CN" altLang="en-US" sz="2400" dirty="0">
                <a:solidFill>
                  <a:srgbClr val="FF0000"/>
                </a:solidFill>
              </a:rPr>
              <a:t>向传播计算梯度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175890" y="6240780"/>
            <a:ext cx="9592254" cy="17145"/>
          </a:xfrm>
          <a:prstGeom prst="straightConnector1">
            <a:avLst/>
          </a:prstGeom>
          <a:ln w="76200">
            <a:headEnd w="lg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47315" y="6441978"/>
            <a:ext cx="9592254" cy="1714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68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77" y="2934418"/>
            <a:ext cx="4533333" cy="3504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Backpropagation through time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0" y="1738835"/>
            <a:ext cx="3819048" cy="22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870" y="2048359"/>
            <a:ext cx="4590476" cy="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09" y="3242236"/>
            <a:ext cx="2123810" cy="5904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204" y="4376868"/>
            <a:ext cx="5314286" cy="118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10809" y="5830645"/>
                <a:ext cx="3603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09" y="5830645"/>
                <a:ext cx="36038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10808" y="6199977"/>
                <a:ext cx="3603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08" y="6199977"/>
                <a:ext cx="36038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6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77" y="2934418"/>
            <a:ext cx="4533333" cy="3504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Backpropagation through time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0" y="1738835"/>
            <a:ext cx="3819048" cy="221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415" y="1738835"/>
            <a:ext cx="5507984" cy="430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1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Truncated </a:t>
            </a:r>
            <a:r>
              <a:rPr lang="en-US" altLang="zh-CN" dirty="0"/>
              <a:t>Backpropagation through time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43"/>
          <a:stretch/>
        </p:blipFill>
        <p:spPr>
          <a:xfrm>
            <a:off x="401462" y="1358899"/>
            <a:ext cx="4447619" cy="5032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303"/>
          <a:stretch/>
        </p:blipFill>
        <p:spPr>
          <a:xfrm>
            <a:off x="485367" y="1406438"/>
            <a:ext cx="8380952" cy="49724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57656" y="6487257"/>
            <a:ext cx="4140000" cy="17145"/>
          </a:xfrm>
          <a:prstGeom prst="straightConnector1">
            <a:avLst/>
          </a:prstGeom>
          <a:ln w="76200">
            <a:headEnd w="lg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29081" y="6688455"/>
            <a:ext cx="4140000" cy="1714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49081" y="6487257"/>
            <a:ext cx="4140000" cy="17145"/>
          </a:xfrm>
          <a:prstGeom prst="straightConnector1">
            <a:avLst/>
          </a:prstGeom>
          <a:ln w="76200">
            <a:headEnd w="lg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49081" y="6709727"/>
            <a:ext cx="4140000" cy="1714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2987" y="1407630"/>
            <a:ext cx="449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5B9BD5"/>
                </a:solidFill>
              </a:rPr>
              <a:t>在序列字串上前向传播计算损失</a:t>
            </a:r>
            <a:endParaRPr lang="en-US" altLang="zh-CN" sz="2400" dirty="0" smtClean="0">
              <a:solidFill>
                <a:srgbClr val="5B9BD5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32986" y="1880016"/>
            <a:ext cx="4609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在序列字串上后</a:t>
            </a:r>
            <a:r>
              <a:rPr lang="zh-CN" altLang="en-US" sz="2400" dirty="0">
                <a:solidFill>
                  <a:srgbClr val="FF0000"/>
                </a:solidFill>
              </a:rPr>
              <a:t>向传播计算梯度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07738" y="4110205"/>
            <a:ext cx="2970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B9BD5"/>
                </a:solidFill>
              </a:rPr>
              <a:t>隐状态会被往前传播</a:t>
            </a:r>
            <a:endParaRPr lang="en-US" altLang="zh-CN" sz="2400" dirty="0">
              <a:solidFill>
                <a:srgbClr val="5B9BD5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但</a:t>
            </a:r>
            <a:r>
              <a:rPr lang="zh-CN" altLang="en-US" sz="2400" dirty="0">
                <a:solidFill>
                  <a:srgbClr val="FF0000"/>
                </a:solidFill>
              </a:rPr>
              <a:t>是后向传播一小步</a:t>
            </a:r>
          </a:p>
        </p:txBody>
      </p:sp>
    </p:spTree>
    <p:extLst>
      <p:ext uri="{BB962C8B-B14F-4D97-AF65-F5344CB8AC3E}">
        <p14:creationId xmlns:p14="http://schemas.microsoft.com/office/powerpoint/2010/main" val="199760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图像描述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63507" y="1980247"/>
            <a:ext cx="5390012" cy="36712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9800" y="4089400"/>
            <a:ext cx="2717800" cy="147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5041900" y="1866423"/>
            <a:ext cx="3251200" cy="3898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23926" y="5624803"/>
            <a:ext cx="21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1719C"/>
                </a:solidFill>
              </a:rPr>
              <a:t>卷积神经网络</a:t>
            </a:r>
            <a:endParaRPr lang="zh-CN" altLang="en-US" sz="2400" dirty="0">
              <a:solidFill>
                <a:srgbClr val="41719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2587" y="1347846"/>
            <a:ext cx="21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循环神经网络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19" y="254000"/>
            <a:ext cx="4504762" cy="2028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86" y="254000"/>
            <a:ext cx="1276478" cy="6604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286000" y="514350"/>
            <a:ext cx="3259419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14568" y="6235700"/>
            <a:ext cx="1422314" cy="6223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08225" y="5934670"/>
            <a:ext cx="43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</a:rPr>
              <a:t>x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b="9423"/>
          <a:stretch/>
        </p:blipFill>
        <p:spPr>
          <a:xfrm>
            <a:off x="796904" y="254000"/>
            <a:ext cx="1276478" cy="59817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69660" y="5227935"/>
            <a:ext cx="10033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-25000" dirty="0" smtClean="0"/>
              <a:t>0</a:t>
            </a:r>
          </a:p>
          <a:p>
            <a:pPr algn="ctr"/>
            <a:r>
              <a:rPr lang="en-US" altLang="zh-CN" dirty="0"/>
              <a:t>&lt;</a:t>
            </a:r>
            <a:r>
              <a:rPr lang="en-US" altLang="zh-CN" dirty="0" smtClean="0"/>
              <a:t>start&gt;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9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19" y="254000"/>
            <a:ext cx="4504762" cy="202857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286000" y="514350"/>
            <a:ext cx="3259419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b="9423"/>
          <a:stretch/>
        </p:blipFill>
        <p:spPr>
          <a:xfrm>
            <a:off x="796904" y="254000"/>
            <a:ext cx="1276478" cy="59817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69660" y="5227935"/>
            <a:ext cx="10033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-25000" dirty="0" smtClean="0"/>
              <a:t>0</a:t>
            </a:r>
          </a:p>
          <a:p>
            <a:pPr algn="ctr"/>
            <a:r>
              <a:rPr lang="en-US" altLang="zh-CN" dirty="0"/>
              <a:t>&lt;</a:t>
            </a:r>
            <a:r>
              <a:rPr lang="en-US" altLang="zh-CN" dirty="0" smtClean="0"/>
              <a:t>start&gt;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93843" y="6103947"/>
            <a:ext cx="48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 smtClean="0"/>
              <a:t>v</a:t>
            </a:r>
            <a:endParaRPr lang="zh-CN" altLang="en-US" b="1" i="1" dirty="0"/>
          </a:p>
        </p:txBody>
      </p:sp>
      <p:sp>
        <p:nvSpPr>
          <p:cNvPr id="12" name="Rectangle 11"/>
          <p:cNvSpPr/>
          <p:nvPr/>
        </p:nvSpPr>
        <p:spPr>
          <a:xfrm>
            <a:off x="4010960" y="3589635"/>
            <a:ext cx="5207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</a:t>
            </a:r>
            <a:r>
              <a:rPr lang="en-US" altLang="zh-CN" baseline="-25000" dirty="0" smtClean="0"/>
              <a:t>0</a:t>
            </a:r>
            <a:endParaRPr lang="zh-CN" altLang="en-US" baseline="-25000" dirty="0"/>
          </a:p>
        </p:txBody>
      </p:sp>
      <p:sp>
        <p:nvSpPr>
          <p:cNvPr id="13" name="Rectangle 12"/>
          <p:cNvSpPr/>
          <p:nvPr/>
        </p:nvSpPr>
        <p:spPr>
          <a:xfrm>
            <a:off x="4010960" y="2590799"/>
            <a:ext cx="520700" cy="630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</a:t>
            </a:r>
            <a:r>
              <a:rPr lang="en-US" altLang="zh-CN" baseline="-25000" dirty="0" smtClean="0"/>
              <a:t>0</a:t>
            </a:r>
            <a:endParaRPr lang="zh-CN" altLang="en-US" baseline="-25000" dirty="0"/>
          </a:p>
        </p:txBody>
      </p:sp>
      <p:cxnSp>
        <p:nvCxnSpPr>
          <p:cNvPr id="7" name="Straight Arrow Connector 6"/>
          <p:cNvCxnSpPr>
            <a:stCxn id="16" idx="0"/>
            <a:endCxn id="12" idx="2"/>
          </p:cNvCxnSpPr>
          <p:nvPr/>
        </p:nvCxnSpPr>
        <p:spPr>
          <a:xfrm flipV="1">
            <a:off x="4271310" y="4859635"/>
            <a:ext cx="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0"/>
            <a:endCxn id="13" idx="2"/>
          </p:cNvCxnSpPr>
          <p:nvPr/>
        </p:nvCxnSpPr>
        <p:spPr>
          <a:xfrm flipV="1">
            <a:off x="4271310" y="3221334"/>
            <a:ext cx="0" cy="36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2047875" y="4314825"/>
            <a:ext cx="1963085" cy="1809750"/>
          </a:xfrm>
          <a:custGeom>
            <a:avLst/>
            <a:gdLst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2125" h="1790700">
                <a:moveTo>
                  <a:pt x="0" y="1790700"/>
                </a:moveTo>
                <a:cubicBezTo>
                  <a:pt x="920750" y="1355725"/>
                  <a:pt x="831850" y="177800"/>
                  <a:pt x="1762125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69238" y="3596974"/>
                <a:ext cx="36027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238" y="3596974"/>
                <a:ext cx="360271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447463" y="4819590"/>
                <a:ext cx="45127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417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41719C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41719C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41719C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463" y="4819590"/>
                <a:ext cx="4512774" cy="400110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360303" y="4859635"/>
                <a:ext cx="647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417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41719C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41719C"/>
                              </a:solidFill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41719C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03" y="4859635"/>
                <a:ext cx="647357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7797800" y="4224635"/>
            <a:ext cx="302708" cy="497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8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19" y="254000"/>
            <a:ext cx="4504762" cy="202857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286000" y="514350"/>
            <a:ext cx="3259419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b="9423"/>
          <a:stretch/>
        </p:blipFill>
        <p:spPr>
          <a:xfrm>
            <a:off x="796904" y="254000"/>
            <a:ext cx="1276478" cy="59817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69660" y="5227935"/>
            <a:ext cx="10033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-25000" dirty="0" smtClean="0"/>
              <a:t>0</a:t>
            </a:r>
          </a:p>
          <a:p>
            <a:pPr algn="ctr"/>
            <a:r>
              <a:rPr lang="en-US" altLang="zh-CN" dirty="0"/>
              <a:t>&lt;</a:t>
            </a:r>
            <a:r>
              <a:rPr lang="en-US" altLang="zh-CN" dirty="0" smtClean="0"/>
              <a:t>start&gt;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93843" y="6103947"/>
            <a:ext cx="48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 smtClean="0"/>
              <a:t>v</a:t>
            </a:r>
            <a:endParaRPr lang="zh-CN" altLang="en-US" b="1" i="1" dirty="0"/>
          </a:p>
        </p:txBody>
      </p:sp>
      <p:sp>
        <p:nvSpPr>
          <p:cNvPr id="12" name="Rectangle 11"/>
          <p:cNvSpPr/>
          <p:nvPr/>
        </p:nvSpPr>
        <p:spPr>
          <a:xfrm>
            <a:off x="4010960" y="3589635"/>
            <a:ext cx="5207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</a:t>
            </a:r>
            <a:r>
              <a:rPr lang="en-US" altLang="zh-CN" baseline="-25000" dirty="0" smtClean="0"/>
              <a:t>0</a:t>
            </a:r>
            <a:endParaRPr lang="zh-CN" altLang="en-US" baseline="-25000" dirty="0"/>
          </a:p>
        </p:txBody>
      </p:sp>
      <p:sp>
        <p:nvSpPr>
          <p:cNvPr id="13" name="Rectangle 12"/>
          <p:cNvSpPr/>
          <p:nvPr/>
        </p:nvSpPr>
        <p:spPr>
          <a:xfrm>
            <a:off x="4010960" y="2590799"/>
            <a:ext cx="520700" cy="630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</a:t>
            </a:r>
            <a:r>
              <a:rPr lang="en-US" altLang="zh-CN" baseline="-25000" dirty="0" smtClean="0"/>
              <a:t>0</a:t>
            </a:r>
            <a:endParaRPr lang="zh-CN" altLang="en-US" baseline="-25000" dirty="0"/>
          </a:p>
        </p:txBody>
      </p:sp>
      <p:cxnSp>
        <p:nvCxnSpPr>
          <p:cNvPr id="7" name="Straight Arrow Connector 6"/>
          <p:cNvCxnSpPr>
            <a:stCxn id="16" idx="0"/>
            <a:endCxn id="12" idx="2"/>
          </p:cNvCxnSpPr>
          <p:nvPr/>
        </p:nvCxnSpPr>
        <p:spPr>
          <a:xfrm flipV="1">
            <a:off x="4271310" y="4859635"/>
            <a:ext cx="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0"/>
            <a:endCxn id="13" idx="2"/>
          </p:cNvCxnSpPr>
          <p:nvPr/>
        </p:nvCxnSpPr>
        <p:spPr>
          <a:xfrm flipV="1">
            <a:off x="4271310" y="3221334"/>
            <a:ext cx="0" cy="36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2047875" y="4314825"/>
            <a:ext cx="1963085" cy="1809750"/>
          </a:xfrm>
          <a:custGeom>
            <a:avLst/>
            <a:gdLst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2125" h="1790700">
                <a:moveTo>
                  <a:pt x="0" y="1790700"/>
                </a:moveTo>
                <a:cubicBezTo>
                  <a:pt x="920750" y="1355725"/>
                  <a:pt x="831850" y="177800"/>
                  <a:pt x="1762125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360303" y="4859635"/>
                <a:ext cx="647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417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41719C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41719C"/>
                              </a:solidFill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41719C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03" y="4859635"/>
                <a:ext cx="64735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5205588" y="5227935"/>
            <a:ext cx="10033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straw</a:t>
            </a:r>
            <a:endParaRPr lang="zh-CN" altLang="en-US" dirty="0"/>
          </a:p>
        </p:txBody>
      </p:sp>
      <p:sp>
        <p:nvSpPr>
          <p:cNvPr id="26" name="Freeform 25"/>
          <p:cNvSpPr/>
          <p:nvPr/>
        </p:nvSpPr>
        <p:spPr>
          <a:xfrm flipV="1">
            <a:off x="4552094" y="2864934"/>
            <a:ext cx="2035990" cy="3107241"/>
          </a:xfrm>
          <a:custGeom>
            <a:avLst/>
            <a:gdLst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861349"/>
              <a:gd name="connsiteY0" fmla="*/ 1790700 h 1790700"/>
              <a:gd name="connsiteX1" fmla="*/ 1762125 w 1861349"/>
              <a:gd name="connsiteY1" fmla="*/ 0 h 1790700"/>
              <a:gd name="connsiteX0" fmla="*/ 0 w 1894081"/>
              <a:gd name="connsiteY0" fmla="*/ 1790700 h 1790700"/>
              <a:gd name="connsiteX1" fmla="*/ 1762125 w 1894081"/>
              <a:gd name="connsiteY1" fmla="*/ 0 h 1790700"/>
              <a:gd name="connsiteX0" fmla="*/ 0 w 1788773"/>
              <a:gd name="connsiteY0" fmla="*/ 1790700 h 1790700"/>
              <a:gd name="connsiteX1" fmla="*/ 1762125 w 1788773"/>
              <a:gd name="connsiteY1" fmla="*/ 0 h 1790700"/>
              <a:gd name="connsiteX0" fmla="*/ 0 w 2117110"/>
              <a:gd name="connsiteY0" fmla="*/ 1790700 h 1790700"/>
              <a:gd name="connsiteX1" fmla="*/ 1762125 w 2117110"/>
              <a:gd name="connsiteY1" fmla="*/ 0 h 1790700"/>
              <a:gd name="connsiteX0" fmla="*/ 0 w 2139100"/>
              <a:gd name="connsiteY0" fmla="*/ 1790700 h 1794984"/>
              <a:gd name="connsiteX1" fmla="*/ 1762125 w 2139100"/>
              <a:gd name="connsiteY1" fmla="*/ 0 h 1794984"/>
              <a:gd name="connsiteX0" fmla="*/ 0 w 2118427"/>
              <a:gd name="connsiteY0" fmla="*/ 1790700 h 1790700"/>
              <a:gd name="connsiteX1" fmla="*/ 1762125 w 2118427"/>
              <a:gd name="connsiteY1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8427" h="1790700">
                <a:moveTo>
                  <a:pt x="0" y="1790700"/>
                </a:moveTo>
                <a:cubicBezTo>
                  <a:pt x="1403488" y="1765023"/>
                  <a:pt x="2790660" y="370542"/>
                  <a:pt x="1762125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>
            <a:off x="5427838" y="3589635"/>
            <a:ext cx="5207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sp>
        <p:nvSpPr>
          <p:cNvPr id="28" name="Rectangle 27"/>
          <p:cNvSpPr/>
          <p:nvPr/>
        </p:nvSpPr>
        <p:spPr>
          <a:xfrm>
            <a:off x="5427838" y="2590799"/>
            <a:ext cx="520700" cy="630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cxnSp>
        <p:nvCxnSpPr>
          <p:cNvPr id="29" name="Straight Arrow Connector 28"/>
          <p:cNvCxnSpPr>
            <a:endCxn id="27" idx="2"/>
          </p:cNvCxnSpPr>
          <p:nvPr/>
        </p:nvCxnSpPr>
        <p:spPr>
          <a:xfrm flipV="1">
            <a:off x="5688188" y="4859635"/>
            <a:ext cx="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8" idx="2"/>
          </p:cNvCxnSpPr>
          <p:nvPr/>
        </p:nvCxnSpPr>
        <p:spPr>
          <a:xfrm flipV="1">
            <a:off x="5688188" y="3221334"/>
            <a:ext cx="0" cy="36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 flipV="1">
            <a:off x="5948538" y="2864934"/>
            <a:ext cx="2035990" cy="3107241"/>
          </a:xfrm>
          <a:custGeom>
            <a:avLst/>
            <a:gdLst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762125"/>
              <a:gd name="connsiteY0" fmla="*/ 1790700 h 1790700"/>
              <a:gd name="connsiteX1" fmla="*/ 1762125 w 1762125"/>
              <a:gd name="connsiteY1" fmla="*/ 0 h 1790700"/>
              <a:gd name="connsiteX0" fmla="*/ 0 w 1861349"/>
              <a:gd name="connsiteY0" fmla="*/ 1790700 h 1790700"/>
              <a:gd name="connsiteX1" fmla="*/ 1762125 w 1861349"/>
              <a:gd name="connsiteY1" fmla="*/ 0 h 1790700"/>
              <a:gd name="connsiteX0" fmla="*/ 0 w 1894081"/>
              <a:gd name="connsiteY0" fmla="*/ 1790700 h 1790700"/>
              <a:gd name="connsiteX1" fmla="*/ 1762125 w 1894081"/>
              <a:gd name="connsiteY1" fmla="*/ 0 h 1790700"/>
              <a:gd name="connsiteX0" fmla="*/ 0 w 1788773"/>
              <a:gd name="connsiteY0" fmla="*/ 1790700 h 1790700"/>
              <a:gd name="connsiteX1" fmla="*/ 1762125 w 1788773"/>
              <a:gd name="connsiteY1" fmla="*/ 0 h 1790700"/>
              <a:gd name="connsiteX0" fmla="*/ 0 w 2117110"/>
              <a:gd name="connsiteY0" fmla="*/ 1790700 h 1790700"/>
              <a:gd name="connsiteX1" fmla="*/ 1762125 w 2117110"/>
              <a:gd name="connsiteY1" fmla="*/ 0 h 1790700"/>
              <a:gd name="connsiteX0" fmla="*/ 0 w 2139100"/>
              <a:gd name="connsiteY0" fmla="*/ 1790700 h 1794984"/>
              <a:gd name="connsiteX1" fmla="*/ 1762125 w 2139100"/>
              <a:gd name="connsiteY1" fmla="*/ 0 h 1794984"/>
              <a:gd name="connsiteX0" fmla="*/ 0 w 2118427"/>
              <a:gd name="connsiteY0" fmla="*/ 1790700 h 1790700"/>
              <a:gd name="connsiteX1" fmla="*/ 1762125 w 2118427"/>
              <a:gd name="connsiteY1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8427" h="1790700">
                <a:moveTo>
                  <a:pt x="0" y="1790700"/>
                </a:moveTo>
                <a:cubicBezTo>
                  <a:pt x="1403488" y="1765023"/>
                  <a:pt x="2790660" y="370542"/>
                  <a:pt x="1762125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/>
          <p:cNvSpPr/>
          <p:nvPr/>
        </p:nvSpPr>
        <p:spPr>
          <a:xfrm>
            <a:off x="6641516" y="5219700"/>
            <a:ext cx="10033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hat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13179" y="3389579"/>
            <a:ext cx="1250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sample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03196" y="3589635"/>
            <a:ext cx="5207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sp>
        <p:nvSpPr>
          <p:cNvPr id="36" name="Rectangle 35"/>
          <p:cNvSpPr/>
          <p:nvPr/>
        </p:nvSpPr>
        <p:spPr>
          <a:xfrm>
            <a:off x="6903196" y="2590799"/>
            <a:ext cx="520700" cy="630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  <p:cxnSp>
        <p:nvCxnSpPr>
          <p:cNvPr id="37" name="Straight Arrow Connector 36"/>
          <p:cNvCxnSpPr>
            <a:endCxn id="35" idx="2"/>
          </p:cNvCxnSpPr>
          <p:nvPr/>
        </p:nvCxnSpPr>
        <p:spPr>
          <a:xfrm flipV="1">
            <a:off x="7163546" y="4859635"/>
            <a:ext cx="0" cy="37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0"/>
            <a:endCxn id="36" idx="2"/>
          </p:cNvCxnSpPr>
          <p:nvPr/>
        </p:nvCxnSpPr>
        <p:spPr>
          <a:xfrm flipV="1">
            <a:off x="7163546" y="3221334"/>
            <a:ext cx="0" cy="36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423895" y="3377017"/>
            <a:ext cx="1250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sample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05228" y="2721400"/>
            <a:ext cx="330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采样到</a:t>
            </a:r>
            <a:r>
              <a:rPr lang="en-US" altLang="zh-CN" dirty="0" smtClean="0"/>
              <a:t>&lt;END&gt; </a:t>
            </a:r>
            <a:r>
              <a:rPr lang="zh-CN" altLang="en-US" dirty="0" smtClean="0"/>
              <a:t>字符，结束</a:t>
            </a:r>
            <a:endParaRPr lang="zh-CN" alt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739008" y="2906066"/>
            <a:ext cx="560632" cy="0"/>
          </a:xfrm>
          <a:prstGeom prst="straightConnector1">
            <a:avLst/>
          </a:pr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>
            <a:stCxn id="12" idx="3"/>
            <a:endCxn id="27" idx="1"/>
          </p:cNvCxnSpPr>
          <p:nvPr/>
        </p:nvCxnSpPr>
        <p:spPr>
          <a:xfrm>
            <a:off x="4531660" y="4224635"/>
            <a:ext cx="896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3"/>
            <a:endCxn id="35" idx="1"/>
          </p:cNvCxnSpPr>
          <p:nvPr/>
        </p:nvCxnSpPr>
        <p:spPr>
          <a:xfrm>
            <a:off x="5948538" y="4224635"/>
            <a:ext cx="954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04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2" grpId="0" animBg="1"/>
      <p:bldP spid="32" grpId="1" animBg="1"/>
      <p:bldP spid="33" grpId="0" animBg="1"/>
      <p:bldP spid="34" grpId="0"/>
      <p:bldP spid="34" grpId="1"/>
      <p:bldP spid="35" grpId="0" animBg="1"/>
      <p:bldP spid="36" grpId="0" animBg="1"/>
      <p:bldP spid="40" grpId="0"/>
      <p:bldP spid="40" grpId="1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图像描述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1686188"/>
            <a:ext cx="10939462" cy="4742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图像描</a:t>
            </a:r>
            <a:r>
              <a:rPr lang="zh-CN" altLang="en-US" dirty="0" smtClean="0"/>
              <a:t>述：失败例子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1571409"/>
            <a:ext cx="10939462" cy="49724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6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无限响应系统建模：状态空间模型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用隐状态变量（状态）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/>
                  <a:t>“存储”直到</a:t>
                </a:r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时刻的历史数据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/>
                  <a:t>称为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循环神经网络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98245" y="2047158"/>
                <a:ext cx="49473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45" y="2047158"/>
                <a:ext cx="4947373" cy="400110"/>
              </a:xfrm>
              <a:prstGeom prst="rect">
                <a:avLst/>
              </a:prstGeom>
              <a:blipFill>
                <a:blip r:embed="rId3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02" y="3581233"/>
            <a:ext cx="10232075" cy="309201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92368" y="5345722"/>
            <a:ext cx="1178169" cy="553916"/>
          </a:xfrm>
          <a:prstGeom prst="wedgeRoundRectCallout">
            <a:avLst>
              <a:gd name="adj1" fmla="val 22969"/>
              <a:gd name="adj2" fmla="val -835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初始状态</a:t>
            </a:r>
            <a:endParaRPr lang="en-US" altLang="zh-CN" dirty="0" smtClean="0"/>
          </a:p>
        </p:txBody>
      </p:sp>
      <p:sp>
        <p:nvSpPr>
          <p:cNvPr id="9" name="Rectangle 8"/>
          <p:cNvSpPr/>
          <p:nvPr/>
        </p:nvSpPr>
        <p:spPr>
          <a:xfrm>
            <a:off x="147985" y="6280304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影响任</a:t>
            </a:r>
            <a:r>
              <a:rPr lang="zh-CN" altLang="en-US" dirty="0" smtClean="0"/>
              <a:t>何时刻输</a:t>
            </a:r>
            <a:r>
              <a:rPr lang="zh-CN" altLang="en-US" dirty="0"/>
              <a:t>出</a:t>
            </a:r>
          </a:p>
        </p:txBody>
      </p:sp>
      <p:sp>
        <p:nvSpPr>
          <p:cNvPr id="10" name="Down Arrow 9"/>
          <p:cNvSpPr/>
          <p:nvPr/>
        </p:nvSpPr>
        <p:spPr>
          <a:xfrm>
            <a:off x="981427" y="5977350"/>
            <a:ext cx="200050" cy="2399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82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</a:t>
            </a:r>
            <a:r>
              <a:rPr lang="zh-CN" altLang="en-US" dirty="0" smtClean="0"/>
              <a:t>梯度流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521" y="2368741"/>
            <a:ext cx="5238095" cy="30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750" y="2630667"/>
            <a:ext cx="4850649" cy="23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0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21" y="2324500"/>
            <a:ext cx="5304762" cy="3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85383" y="2324500"/>
                <a:ext cx="5006516" cy="476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反向</m:t>
                    </m:r>
                  </m:oMath>
                </a14:m>
                <a:r>
                  <a:rPr lang="zh-CN" altLang="en-US" sz="2400" dirty="0" smtClean="0"/>
                  <a:t>传播时，与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400" dirty="0" smtClean="0"/>
                  <a:t>相乘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383" y="2324500"/>
                <a:ext cx="5006516" cy="476477"/>
              </a:xfrm>
              <a:prstGeom prst="rect">
                <a:avLst/>
              </a:prstGeom>
              <a:blipFill>
                <a:blip r:embed="rId3"/>
                <a:stretch>
                  <a:fillRect l="-1825" t="-7692" r="-170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250" y="3924500"/>
            <a:ext cx="4850649" cy="23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4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梯度流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81" y="1556951"/>
            <a:ext cx="10286219" cy="1960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0200" y="4572000"/>
                <a:ext cx="40005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梯度涉及到</a:t>
                </a:r>
                <a:r>
                  <a:rPr lang="en-US" altLang="zh-CN" sz="2400" dirty="0" smtClean="0"/>
                  <a:t>W</a:t>
                </a:r>
                <a:r>
                  <a:rPr lang="zh-CN" altLang="en-US" sz="2400" dirty="0" smtClean="0"/>
                  <a:t>的幂乘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（还包括</a:t>
                </a:r>
                <a:r>
                  <a:rPr lang="en-US" altLang="zh-CN" sz="2400" dirty="0" err="1" smtClean="0"/>
                  <a:t>tanh</a:t>
                </a:r>
                <a:r>
                  <a:rPr lang="zh-CN" altLang="en-US" sz="2400" dirty="0" smtClean="0"/>
                  <a:t>的重复使用）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0" y="4572000"/>
                <a:ext cx="4000500" cy="830997"/>
              </a:xfrm>
              <a:prstGeom prst="rect">
                <a:avLst/>
              </a:prstGeom>
              <a:blipFill>
                <a:blip r:embed="rId3"/>
                <a:stretch>
                  <a:fillRect l="-2287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57700" y="3933815"/>
                <a:ext cx="73787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 smtClean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那么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3933815"/>
                <a:ext cx="7378700" cy="552267"/>
              </a:xfrm>
              <a:prstGeom prst="rect">
                <a:avLst/>
              </a:prstGeom>
              <a:blipFill>
                <a:blip r:embed="rId4"/>
                <a:stretch>
                  <a:fillRect l="-1652" t="-5495" b="-29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457700" y="4801320"/>
            <a:ext cx="40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最</a:t>
            </a:r>
            <a:r>
              <a:rPr lang="zh-CN" altLang="en-US" sz="2400" dirty="0" smtClean="0"/>
              <a:t>大特征值大于</a:t>
            </a:r>
            <a:r>
              <a:rPr lang="en-US" altLang="zh-CN" sz="2400" dirty="0" smtClean="0"/>
              <a:t>1</a:t>
            </a:r>
          </a:p>
          <a:p>
            <a:r>
              <a:rPr lang="zh-CN" altLang="en-US" sz="2400" b="1" dirty="0"/>
              <a:t>梯</a:t>
            </a:r>
            <a:r>
              <a:rPr lang="zh-CN" altLang="en-US" sz="2400" b="1" dirty="0" smtClean="0"/>
              <a:t>度爆炸</a:t>
            </a:r>
            <a:endParaRPr lang="en-US" altLang="zh-CN" sz="2400" b="1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最</a:t>
            </a:r>
            <a:r>
              <a:rPr lang="zh-CN" altLang="en-US" sz="2400" dirty="0" smtClean="0"/>
              <a:t>大特征值小于</a:t>
            </a:r>
            <a:r>
              <a:rPr lang="en-US" altLang="zh-CN" sz="2400" dirty="0" smtClean="0"/>
              <a:t>1</a:t>
            </a:r>
          </a:p>
          <a:p>
            <a:r>
              <a:rPr lang="zh-CN" altLang="en-US" sz="2400" b="1" dirty="0"/>
              <a:t>梯</a:t>
            </a:r>
            <a:r>
              <a:rPr lang="zh-CN" altLang="en-US" sz="2400" b="1" dirty="0" smtClean="0"/>
              <a:t>度消失</a:t>
            </a:r>
            <a:endParaRPr lang="zh-CN" alt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4457700" y="4801320"/>
            <a:ext cx="2413000" cy="837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464050" y="5888451"/>
            <a:ext cx="2413000" cy="837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167" y="4801320"/>
            <a:ext cx="3870804" cy="178271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049433" y="4987498"/>
            <a:ext cx="635000" cy="415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ight Arrow 12"/>
          <p:cNvSpPr/>
          <p:nvPr/>
        </p:nvSpPr>
        <p:spPr>
          <a:xfrm>
            <a:off x="7049433" y="6168897"/>
            <a:ext cx="635000" cy="415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56816" y="6168897"/>
            <a:ext cx="2182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改变</a:t>
            </a:r>
            <a:r>
              <a:rPr lang="en-US" altLang="zh-CN" sz="2000" b="1" dirty="0" smtClean="0"/>
              <a:t>RNN</a:t>
            </a:r>
            <a:r>
              <a:rPr lang="zh-CN" altLang="en-US" sz="2000" b="1" dirty="0" smtClean="0"/>
              <a:t>的架构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9336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9" grpId="1" animBg="1"/>
      <p:bldP spid="10" grpId="0" animBg="1"/>
      <p:bldP spid="12" grpId="0" animBg="1"/>
      <p:bldP spid="12" grpId="1" animBg="1"/>
      <p:bldP spid="1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0" y="2032266"/>
            <a:ext cx="10723809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67" y="778476"/>
            <a:ext cx="7421277" cy="2874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367" y="3958854"/>
            <a:ext cx="7330414" cy="28991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2550" y="1841500"/>
            <a:ext cx="171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Vanilla RNN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2549" y="5130800"/>
            <a:ext cx="171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LSTM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5562600" y="3652856"/>
            <a:ext cx="460974" cy="512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2057400" y="4813300"/>
            <a:ext cx="7861300" cy="4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172700" y="4850368"/>
            <a:ext cx="116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记</a:t>
            </a:r>
            <a:r>
              <a:rPr lang="zh-CN" altLang="en-US" dirty="0" smtClean="0"/>
              <a:t>忆单元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26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216" y="1556951"/>
            <a:ext cx="3333333" cy="38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32482" y="3969398"/>
                <a:ext cx="4303583" cy="833117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chemeClr val="tx1"/>
                    </a:solidFill>
                  </a:rPr>
                  <a:t>遗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忘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门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选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择忘记过去某些信息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82" y="3969398"/>
                <a:ext cx="4303583" cy="833117"/>
              </a:xfrm>
              <a:prstGeom prst="rect">
                <a:avLst/>
              </a:prstGeom>
              <a:blipFill>
                <a:blip r:embed="rId3"/>
                <a:stretch>
                  <a:fillRect l="-1969" b="-16197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657497" y="4769871"/>
                <a:ext cx="4279899" cy="83311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: 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chemeClr val="tx1"/>
                    </a:solidFill>
                  </a:rPr>
                  <a:t>输出门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利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用多少存储信息输出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497" y="4769871"/>
                <a:ext cx="4279899" cy="833117"/>
              </a:xfrm>
              <a:prstGeom prst="rect">
                <a:avLst/>
              </a:prstGeom>
              <a:blipFill>
                <a:blip r:embed="rId4"/>
                <a:stretch>
                  <a:fillRect l="-1839" t="-3521" r="-707" b="-1338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411764" y="1441777"/>
                <a:ext cx="4303583" cy="833117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chemeClr val="tx1"/>
                    </a:solidFill>
                  </a:rPr>
                  <a:t>输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入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门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记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忆现在的某些信息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4" y="1441777"/>
                <a:ext cx="4303583" cy="833117"/>
              </a:xfrm>
              <a:prstGeom prst="rect">
                <a:avLst/>
              </a:prstGeom>
              <a:blipFill>
                <a:blip r:embed="rId5"/>
                <a:stretch>
                  <a:fillRect l="-1969" b="-13475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 flipV="1">
            <a:off x="7124700" y="3683000"/>
            <a:ext cx="532797" cy="1364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5065" y="3475998"/>
            <a:ext cx="1054100" cy="4934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3910" y="2281172"/>
            <a:ext cx="248564" cy="11948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983525" y="5934981"/>
                <a:ext cx="4347665" cy="830997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 smtClean="0"/>
              </a:p>
              <a:p>
                <a:r>
                  <a:rPr lang="zh-CN" altLang="en-US" sz="2400" dirty="0"/>
                  <a:t>感知</a:t>
                </a:r>
                <a:r>
                  <a:rPr lang="zh-CN" altLang="en-US" sz="2400" dirty="0" smtClean="0"/>
                  <a:t>层，确定有趣和新的信息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525" y="5934981"/>
                <a:ext cx="4347665" cy="830997"/>
              </a:xfrm>
              <a:prstGeom prst="rect">
                <a:avLst/>
              </a:prstGeom>
              <a:blipFill>
                <a:blip r:embed="rId6"/>
                <a:stretch>
                  <a:fillRect l="-1808" b="-13475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5" idx="0"/>
          </p:cNvCxnSpPr>
          <p:nvPr/>
        </p:nvCxnSpPr>
        <p:spPr>
          <a:xfrm flipV="1">
            <a:off x="6157358" y="3969399"/>
            <a:ext cx="268842" cy="19655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374549" y="2759182"/>
                <a:ext cx="3317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m:rPr>
                          <m:nor/>
                        </m:rPr>
                        <a:rPr lang="en-US" altLang="zh-CN" sz="2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549" y="2759182"/>
                <a:ext cx="3317062" cy="461665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9234619" y="2833725"/>
            <a:ext cx="290381" cy="39207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5"/>
          <p:cNvSpPr/>
          <p:nvPr/>
        </p:nvSpPr>
        <p:spPr>
          <a:xfrm>
            <a:off x="10688716" y="2833725"/>
            <a:ext cx="290381" cy="3920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052119" y="1550053"/>
                <a:ext cx="27817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⨀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119" y="1550053"/>
                <a:ext cx="2781787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8871461" y="1622119"/>
            <a:ext cx="290381" cy="392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2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35" grpId="0" animBg="1"/>
      <p:bldP spid="36" grpId="0" animBg="1"/>
      <p:bldP spid="37" grpId="0"/>
      <p:bldP spid="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r>
              <a:rPr lang="zh-CN" altLang="en-US" dirty="0"/>
              <a:t>改进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16" y="1563849"/>
            <a:ext cx="3333333" cy="38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65100" y="1564127"/>
                <a:ext cx="4303583" cy="833117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chemeClr val="tx1"/>
                    </a:solidFill>
                  </a:rPr>
                  <a:t>遗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忘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门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选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择忘记过去某些信息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00" y="1564127"/>
                <a:ext cx="4303583" cy="833117"/>
              </a:xfrm>
              <a:prstGeom prst="rect">
                <a:avLst/>
              </a:prstGeom>
              <a:blipFill>
                <a:blip r:embed="rId3"/>
                <a:stretch>
                  <a:fillRect l="-1969" b="-17021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022497" y="4776769"/>
                <a:ext cx="4279899" cy="83311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: 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chemeClr val="tx1"/>
                    </a:solidFill>
                  </a:rPr>
                  <a:t>输出门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利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用多少存储信息输出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497" y="4776769"/>
                <a:ext cx="4279899" cy="833117"/>
              </a:xfrm>
              <a:prstGeom prst="rect">
                <a:avLst/>
              </a:prstGeom>
              <a:blipFill>
                <a:blip r:embed="rId4"/>
                <a:stretch>
                  <a:fillRect l="-1980" t="-4255" r="-566" b="-13475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 flipV="1">
            <a:off x="6515100" y="3733800"/>
            <a:ext cx="507397" cy="13210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16686" y="2510084"/>
            <a:ext cx="471214" cy="903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029200" y="2404142"/>
            <a:ext cx="304800" cy="11010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348525" y="5941879"/>
                <a:ext cx="4347665" cy="830997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 smtClean="0"/>
              </a:p>
              <a:p>
                <a:r>
                  <a:rPr lang="zh-CN" altLang="en-US" sz="2400" dirty="0"/>
                  <a:t>感知</a:t>
                </a:r>
                <a:r>
                  <a:rPr lang="zh-CN" altLang="en-US" sz="2400" dirty="0" smtClean="0"/>
                  <a:t>层，确定有趣和新的信息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25" y="5941879"/>
                <a:ext cx="4347665" cy="830997"/>
              </a:xfrm>
              <a:prstGeom prst="rect">
                <a:avLst/>
              </a:prstGeom>
              <a:blipFill>
                <a:blip r:embed="rId5"/>
                <a:stretch>
                  <a:fillRect l="-1811" b="-13475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5" idx="0"/>
          </p:cNvCxnSpPr>
          <p:nvPr/>
        </p:nvCxnSpPr>
        <p:spPr>
          <a:xfrm flipV="1">
            <a:off x="5522358" y="3976297"/>
            <a:ext cx="268842" cy="19655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739549" y="2766080"/>
                <a:ext cx="4121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m:rPr>
                          <m:nor/>
                        </m:rPr>
                        <a:rPr lang="en-US" altLang="zh-CN" sz="2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549" y="2766080"/>
                <a:ext cx="4121000" cy="461665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8599619" y="2840623"/>
            <a:ext cx="290381" cy="39207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417119" y="1556951"/>
                <a:ext cx="27817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⨀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119" y="1556951"/>
                <a:ext cx="2781787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8236461" y="1629017"/>
            <a:ext cx="290381" cy="392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>
            <a:off x="10707819" y="2867160"/>
            <a:ext cx="290381" cy="39207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2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r>
              <a:rPr lang="zh-CN" altLang="en-US" dirty="0"/>
              <a:t>改</a:t>
            </a:r>
            <a:r>
              <a:rPr lang="zh-CN" altLang="en-US" dirty="0" smtClean="0"/>
              <a:t>进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911" y="1520750"/>
            <a:ext cx="3333333" cy="38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48382" y="3969398"/>
                <a:ext cx="4593579" cy="8331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chemeClr val="tx1"/>
                    </a:solidFill>
                  </a:rPr>
                  <a:t>遗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忘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门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选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择忘记过去某些信息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2" y="3969398"/>
                <a:ext cx="4593579" cy="833117"/>
              </a:xfrm>
              <a:prstGeom prst="rect">
                <a:avLst/>
              </a:prstGeom>
              <a:blipFill>
                <a:blip r:embed="rId3"/>
                <a:stretch>
                  <a:fillRect l="-1847" b="-1619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454297" y="4744471"/>
                <a:ext cx="4523522" cy="8331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: 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chemeClr val="tx1"/>
                    </a:solidFill>
                  </a:rPr>
                  <a:t>输出门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利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用多少存储信息输出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297" y="4744471"/>
                <a:ext cx="4523522" cy="833117"/>
              </a:xfrm>
              <a:prstGeom prst="rect">
                <a:avLst/>
              </a:prstGeom>
              <a:blipFill>
                <a:blip r:embed="rId4"/>
                <a:stretch>
                  <a:fillRect l="-1874" t="-3521" b="-1338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411764" y="1441777"/>
                <a:ext cx="4303583" cy="8331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chemeClr val="tx1"/>
                    </a:solidFill>
                  </a:rPr>
                  <a:t>输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入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门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记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忆现在的某些信息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4" y="1441777"/>
                <a:ext cx="4303583" cy="833117"/>
              </a:xfrm>
              <a:prstGeom prst="rect">
                <a:avLst/>
              </a:prstGeom>
              <a:blipFill>
                <a:blip r:embed="rId5"/>
                <a:stretch>
                  <a:fillRect l="-1969" b="-1347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 flipV="1">
            <a:off x="7277100" y="3683000"/>
            <a:ext cx="177197" cy="133951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470965" y="3475998"/>
            <a:ext cx="1054100" cy="4934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3910" y="2281172"/>
            <a:ext cx="248564" cy="119482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983525" y="5934981"/>
                <a:ext cx="4347665" cy="83099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 smtClean="0"/>
              </a:p>
              <a:p>
                <a:r>
                  <a:rPr lang="zh-CN" altLang="en-US" sz="2400" dirty="0"/>
                  <a:t>感知</a:t>
                </a:r>
                <a:r>
                  <a:rPr lang="zh-CN" altLang="en-US" sz="2400" dirty="0" smtClean="0"/>
                  <a:t>层，确定有趣和新的信息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525" y="5934981"/>
                <a:ext cx="4347665" cy="830997"/>
              </a:xfrm>
              <a:prstGeom prst="rect">
                <a:avLst/>
              </a:prstGeom>
              <a:blipFill>
                <a:blip r:embed="rId6"/>
                <a:stretch>
                  <a:fillRect l="-1808" b="-1347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5" idx="0"/>
          </p:cNvCxnSpPr>
          <p:nvPr/>
        </p:nvCxnSpPr>
        <p:spPr>
          <a:xfrm flipV="1">
            <a:off x="6157358" y="3969399"/>
            <a:ext cx="268842" cy="19655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374549" y="2759182"/>
                <a:ext cx="3317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m:rPr>
                          <m:nor/>
                        </m:rPr>
                        <a:rPr lang="en-US" altLang="zh-CN" sz="2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549" y="2759182"/>
                <a:ext cx="3317062" cy="461665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052119" y="1550053"/>
                <a:ext cx="27817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⨀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119" y="1550053"/>
                <a:ext cx="2781787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/>
          <p:cNvSpPr/>
          <p:nvPr/>
        </p:nvSpPr>
        <p:spPr>
          <a:xfrm>
            <a:off x="5306345" y="2994025"/>
            <a:ext cx="150002" cy="1066798"/>
          </a:xfrm>
          <a:custGeom>
            <a:avLst/>
            <a:gdLst>
              <a:gd name="connsiteX0" fmla="*/ 0 w 219075"/>
              <a:gd name="connsiteY0" fmla="*/ 0 h 1031081"/>
              <a:gd name="connsiteX1" fmla="*/ 4762 w 219075"/>
              <a:gd name="connsiteY1" fmla="*/ 1031081 h 1031081"/>
              <a:gd name="connsiteX2" fmla="*/ 219075 w 219075"/>
              <a:gd name="connsiteY2" fmla="*/ 1031081 h 1031081"/>
              <a:gd name="connsiteX3" fmla="*/ 219075 w 219075"/>
              <a:gd name="connsiteY3" fmla="*/ 964406 h 1031081"/>
              <a:gd name="connsiteX0" fmla="*/ 0 w 219075"/>
              <a:gd name="connsiteY0" fmla="*/ 0 h 1041664"/>
              <a:gd name="connsiteX1" fmla="*/ 4762 w 219075"/>
              <a:gd name="connsiteY1" fmla="*/ 1031081 h 1041664"/>
              <a:gd name="connsiteX2" fmla="*/ 219075 w 219075"/>
              <a:gd name="connsiteY2" fmla="*/ 1031081 h 1041664"/>
              <a:gd name="connsiteX3" fmla="*/ 219075 w 219075"/>
              <a:gd name="connsiteY3" fmla="*/ 964406 h 1041664"/>
              <a:gd name="connsiteX0" fmla="*/ 0 w 219075"/>
              <a:gd name="connsiteY0" fmla="*/ 0 h 1041664"/>
              <a:gd name="connsiteX1" fmla="*/ 4762 w 219075"/>
              <a:gd name="connsiteY1" fmla="*/ 1031081 h 1041664"/>
              <a:gd name="connsiteX2" fmla="*/ 219075 w 219075"/>
              <a:gd name="connsiteY2" fmla="*/ 1031081 h 1041664"/>
              <a:gd name="connsiteX3" fmla="*/ 219075 w 219075"/>
              <a:gd name="connsiteY3" fmla="*/ 964406 h 1041664"/>
              <a:gd name="connsiteX0" fmla="*/ 0 w 219075"/>
              <a:gd name="connsiteY0" fmla="*/ 0 h 1076086"/>
              <a:gd name="connsiteX1" fmla="*/ 4762 w 219075"/>
              <a:gd name="connsiteY1" fmla="*/ 1031081 h 1076086"/>
              <a:gd name="connsiteX2" fmla="*/ 219075 w 219075"/>
              <a:gd name="connsiteY2" fmla="*/ 1031081 h 1076086"/>
              <a:gd name="connsiteX3" fmla="*/ 219075 w 219075"/>
              <a:gd name="connsiteY3" fmla="*/ 964406 h 1076086"/>
              <a:gd name="connsiteX0" fmla="*/ 0 w 219075"/>
              <a:gd name="connsiteY0" fmla="*/ 0 h 1100211"/>
              <a:gd name="connsiteX1" fmla="*/ 4762 w 219075"/>
              <a:gd name="connsiteY1" fmla="*/ 1031081 h 1100211"/>
              <a:gd name="connsiteX2" fmla="*/ 219075 w 219075"/>
              <a:gd name="connsiteY2" fmla="*/ 1031081 h 1100211"/>
              <a:gd name="connsiteX3" fmla="*/ 219075 w 219075"/>
              <a:gd name="connsiteY3" fmla="*/ 964406 h 1100211"/>
              <a:gd name="connsiteX0" fmla="*/ 0 w 219075"/>
              <a:gd name="connsiteY0" fmla="*/ 0 h 1112836"/>
              <a:gd name="connsiteX1" fmla="*/ 4762 w 219075"/>
              <a:gd name="connsiteY1" fmla="*/ 1031081 h 1112836"/>
              <a:gd name="connsiteX2" fmla="*/ 219075 w 219075"/>
              <a:gd name="connsiteY2" fmla="*/ 1031081 h 1112836"/>
              <a:gd name="connsiteX3" fmla="*/ 219075 w 219075"/>
              <a:gd name="connsiteY3" fmla="*/ 964406 h 1112836"/>
              <a:gd name="connsiteX0" fmla="*/ 0 w 219075"/>
              <a:gd name="connsiteY0" fmla="*/ 0 h 1118106"/>
              <a:gd name="connsiteX1" fmla="*/ 4762 w 219075"/>
              <a:gd name="connsiteY1" fmla="*/ 1031081 h 1118106"/>
              <a:gd name="connsiteX2" fmla="*/ 219075 w 219075"/>
              <a:gd name="connsiteY2" fmla="*/ 1031081 h 1118106"/>
              <a:gd name="connsiteX3" fmla="*/ 219075 w 219075"/>
              <a:gd name="connsiteY3" fmla="*/ 964406 h 1118106"/>
              <a:gd name="connsiteX0" fmla="*/ 0 w 219075"/>
              <a:gd name="connsiteY0" fmla="*/ 0 h 1117334"/>
              <a:gd name="connsiteX1" fmla="*/ 4762 w 219075"/>
              <a:gd name="connsiteY1" fmla="*/ 1031081 h 1117334"/>
              <a:gd name="connsiteX2" fmla="*/ 219075 w 219075"/>
              <a:gd name="connsiteY2" fmla="*/ 1031081 h 1117334"/>
              <a:gd name="connsiteX3" fmla="*/ 219075 w 219075"/>
              <a:gd name="connsiteY3" fmla="*/ 964406 h 1117334"/>
              <a:gd name="connsiteX0" fmla="*/ 0 w 219075"/>
              <a:gd name="connsiteY0" fmla="*/ 0 h 1126312"/>
              <a:gd name="connsiteX1" fmla="*/ 4762 w 219075"/>
              <a:gd name="connsiteY1" fmla="*/ 1031081 h 1126312"/>
              <a:gd name="connsiteX2" fmla="*/ 219075 w 219075"/>
              <a:gd name="connsiteY2" fmla="*/ 1031081 h 1126312"/>
              <a:gd name="connsiteX3" fmla="*/ 219075 w 219075"/>
              <a:gd name="connsiteY3" fmla="*/ 964406 h 1126312"/>
              <a:gd name="connsiteX0" fmla="*/ 0 w 219075"/>
              <a:gd name="connsiteY0" fmla="*/ 0 h 1107886"/>
              <a:gd name="connsiteX1" fmla="*/ 4762 w 219075"/>
              <a:gd name="connsiteY1" fmla="*/ 1031081 h 1107886"/>
              <a:gd name="connsiteX2" fmla="*/ 219075 w 219075"/>
              <a:gd name="connsiteY2" fmla="*/ 1031081 h 1107886"/>
              <a:gd name="connsiteX3" fmla="*/ 219075 w 219075"/>
              <a:gd name="connsiteY3" fmla="*/ 964406 h 1107886"/>
              <a:gd name="connsiteX0" fmla="*/ 0 w 219075"/>
              <a:gd name="connsiteY0" fmla="*/ 0 h 1107886"/>
              <a:gd name="connsiteX1" fmla="*/ 4762 w 219075"/>
              <a:gd name="connsiteY1" fmla="*/ 1031081 h 1107886"/>
              <a:gd name="connsiteX2" fmla="*/ 219075 w 219075"/>
              <a:gd name="connsiteY2" fmla="*/ 1031081 h 1107886"/>
              <a:gd name="connsiteX3" fmla="*/ 219075 w 219075"/>
              <a:gd name="connsiteY3" fmla="*/ 993013 h 11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075" h="1107886">
                <a:moveTo>
                  <a:pt x="0" y="0"/>
                </a:moveTo>
                <a:cubicBezTo>
                  <a:pt x="1587" y="343694"/>
                  <a:pt x="3175" y="687387"/>
                  <a:pt x="4762" y="1031081"/>
                </a:cubicBezTo>
                <a:cubicBezTo>
                  <a:pt x="4762" y="1114424"/>
                  <a:pt x="211138" y="1150938"/>
                  <a:pt x="219075" y="1031081"/>
                </a:cubicBezTo>
                <a:lnTo>
                  <a:pt x="219075" y="993013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20"/>
          <p:cNvSpPr/>
          <p:nvPr/>
        </p:nvSpPr>
        <p:spPr>
          <a:xfrm>
            <a:off x="6790342" y="2982923"/>
            <a:ext cx="130248" cy="1066798"/>
          </a:xfrm>
          <a:custGeom>
            <a:avLst/>
            <a:gdLst>
              <a:gd name="connsiteX0" fmla="*/ 0 w 219075"/>
              <a:gd name="connsiteY0" fmla="*/ 0 h 1031081"/>
              <a:gd name="connsiteX1" fmla="*/ 4762 w 219075"/>
              <a:gd name="connsiteY1" fmla="*/ 1031081 h 1031081"/>
              <a:gd name="connsiteX2" fmla="*/ 219075 w 219075"/>
              <a:gd name="connsiteY2" fmla="*/ 1031081 h 1031081"/>
              <a:gd name="connsiteX3" fmla="*/ 219075 w 219075"/>
              <a:gd name="connsiteY3" fmla="*/ 964406 h 1031081"/>
              <a:gd name="connsiteX0" fmla="*/ 0 w 219075"/>
              <a:gd name="connsiteY0" fmla="*/ 0 h 1041664"/>
              <a:gd name="connsiteX1" fmla="*/ 4762 w 219075"/>
              <a:gd name="connsiteY1" fmla="*/ 1031081 h 1041664"/>
              <a:gd name="connsiteX2" fmla="*/ 219075 w 219075"/>
              <a:gd name="connsiteY2" fmla="*/ 1031081 h 1041664"/>
              <a:gd name="connsiteX3" fmla="*/ 219075 w 219075"/>
              <a:gd name="connsiteY3" fmla="*/ 964406 h 1041664"/>
              <a:gd name="connsiteX0" fmla="*/ 0 w 219075"/>
              <a:gd name="connsiteY0" fmla="*/ 0 h 1041664"/>
              <a:gd name="connsiteX1" fmla="*/ 4762 w 219075"/>
              <a:gd name="connsiteY1" fmla="*/ 1031081 h 1041664"/>
              <a:gd name="connsiteX2" fmla="*/ 219075 w 219075"/>
              <a:gd name="connsiteY2" fmla="*/ 1031081 h 1041664"/>
              <a:gd name="connsiteX3" fmla="*/ 219075 w 219075"/>
              <a:gd name="connsiteY3" fmla="*/ 964406 h 1041664"/>
              <a:gd name="connsiteX0" fmla="*/ 0 w 219075"/>
              <a:gd name="connsiteY0" fmla="*/ 0 h 1076086"/>
              <a:gd name="connsiteX1" fmla="*/ 4762 w 219075"/>
              <a:gd name="connsiteY1" fmla="*/ 1031081 h 1076086"/>
              <a:gd name="connsiteX2" fmla="*/ 219075 w 219075"/>
              <a:gd name="connsiteY2" fmla="*/ 1031081 h 1076086"/>
              <a:gd name="connsiteX3" fmla="*/ 219075 w 219075"/>
              <a:gd name="connsiteY3" fmla="*/ 964406 h 1076086"/>
              <a:gd name="connsiteX0" fmla="*/ 0 w 219075"/>
              <a:gd name="connsiteY0" fmla="*/ 0 h 1100211"/>
              <a:gd name="connsiteX1" fmla="*/ 4762 w 219075"/>
              <a:gd name="connsiteY1" fmla="*/ 1031081 h 1100211"/>
              <a:gd name="connsiteX2" fmla="*/ 219075 w 219075"/>
              <a:gd name="connsiteY2" fmla="*/ 1031081 h 1100211"/>
              <a:gd name="connsiteX3" fmla="*/ 219075 w 219075"/>
              <a:gd name="connsiteY3" fmla="*/ 964406 h 1100211"/>
              <a:gd name="connsiteX0" fmla="*/ 0 w 219075"/>
              <a:gd name="connsiteY0" fmla="*/ 0 h 1112836"/>
              <a:gd name="connsiteX1" fmla="*/ 4762 w 219075"/>
              <a:gd name="connsiteY1" fmla="*/ 1031081 h 1112836"/>
              <a:gd name="connsiteX2" fmla="*/ 219075 w 219075"/>
              <a:gd name="connsiteY2" fmla="*/ 1031081 h 1112836"/>
              <a:gd name="connsiteX3" fmla="*/ 219075 w 219075"/>
              <a:gd name="connsiteY3" fmla="*/ 964406 h 1112836"/>
              <a:gd name="connsiteX0" fmla="*/ 0 w 219075"/>
              <a:gd name="connsiteY0" fmla="*/ 0 h 1118106"/>
              <a:gd name="connsiteX1" fmla="*/ 4762 w 219075"/>
              <a:gd name="connsiteY1" fmla="*/ 1031081 h 1118106"/>
              <a:gd name="connsiteX2" fmla="*/ 219075 w 219075"/>
              <a:gd name="connsiteY2" fmla="*/ 1031081 h 1118106"/>
              <a:gd name="connsiteX3" fmla="*/ 219075 w 219075"/>
              <a:gd name="connsiteY3" fmla="*/ 964406 h 1118106"/>
              <a:gd name="connsiteX0" fmla="*/ 0 w 219075"/>
              <a:gd name="connsiteY0" fmla="*/ 0 h 1117334"/>
              <a:gd name="connsiteX1" fmla="*/ 4762 w 219075"/>
              <a:gd name="connsiteY1" fmla="*/ 1031081 h 1117334"/>
              <a:gd name="connsiteX2" fmla="*/ 219075 w 219075"/>
              <a:gd name="connsiteY2" fmla="*/ 1031081 h 1117334"/>
              <a:gd name="connsiteX3" fmla="*/ 219075 w 219075"/>
              <a:gd name="connsiteY3" fmla="*/ 964406 h 1117334"/>
              <a:gd name="connsiteX0" fmla="*/ 0 w 219075"/>
              <a:gd name="connsiteY0" fmla="*/ 0 h 1126312"/>
              <a:gd name="connsiteX1" fmla="*/ 4762 w 219075"/>
              <a:gd name="connsiteY1" fmla="*/ 1031081 h 1126312"/>
              <a:gd name="connsiteX2" fmla="*/ 219075 w 219075"/>
              <a:gd name="connsiteY2" fmla="*/ 1031081 h 1126312"/>
              <a:gd name="connsiteX3" fmla="*/ 219075 w 219075"/>
              <a:gd name="connsiteY3" fmla="*/ 964406 h 1126312"/>
              <a:gd name="connsiteX0" fmla="*/ 0 w 219075"/>
              <a:gd name="connsiteY0" fmla="*/ 0 h 1107886"/>
              <a:gd name="connsiteX1" fmla="*/ 4762 w 219075"/>
              <a:gd name="connsiteY1" fmla="*/ 1031081 h 1107886"/>
              <a:gd name="connsiteX2" fmla="*/ 219075 w 219075"/>
              <a:gd name="connsiteY2" fmla="*/ 1031081 h 1107886"/>
              <a:gd name="connsiteX3" fmla="*/ 219075 w 219075"/>
              <a:gd name="connsiteY3" fmla="*/ 964406 h 1107886"/>
              <a:gd name="connsiteX0" fmla="*/ 0 w 219075"/>
              <a:gd name="connsiteY0" fmla="*/ 0 h 1107886"/>
              <a:gd name="connsiteX1" fmla="*/ 4762 w 219075"/>
              <a:gd name="connsiteY1" fmla="*/ 1031081 h 1107886"/>
              <a:gd name="connsiteX2" fmla="*/ 219075 w 219075"/>
              <a:gd name="connsiteY2" fmla="*/ 1031081 h 1107886"/>
              <a:gd name="connsiteX3" fmla="*/ 219075 w 219075"/>
              <a:gd name="connsiteY3" fmla="*/ 993013 h 11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075" h="1107886">
                <a:moveTo>
                  <a:pt x="0" y="0"/>
                </a:moveTo>
                <a:cubicBezTo>
                  <a:pt x="1587" y="343694"/>
                  <a:pt x="3175" y="687387"/>
                  <a:pt x="4762" y="1031081"/>
                </a:cubicBezTo>
                <a:cubicBezTo>
                  <a:pt x="4762" y="1114424"/>
                  <a:pt x="211138" y="1150938"/>
                  <a:pt x="219075" y="1031081"/>
                </a:cubicBezTo>
                <a:lnTo>
                  <a:pt x="219075" y="993013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7"/>
          <p:cNvSpPr/>
          <p:nvPr/>
        </p:nvSpPr>
        <p:spPr>
          <a:xfrm>
            <a:off x="5410994" y="3956050"/>
            <a:ext cx="514547" cy="107795"/>
          </a:xfrm>
          <a:custGeom>
            <a:avLst/>
            <a:gdLst>
              <a:gd name="connsiteX0" fmla="*/ 0 w 514350"/>
              <a:gd name="connsiteY0" fmla="*/ 73819 h 73819"/>
              <a:gd name="connsiteX1" fmla="*/ 514350 w 514350"/>
              <a:gd name="connsiteY1" fmla="*/ 0 h 73819"/>
              <a:gd name="connsiteX0" fmla="*/ 0 w 514539"/>
              <a:gd name="connsiteY0" fmla="*/ 73819 h 73819"/>
              <a:gd name="connsiteX1" fmla="*/ 514350 w 514539"/>
              <a:gd name="connsiteY1" fmla="*/ 0 h 73819"/>
              <a:gd name="connsiteX0" fmla="*/ 0 w 514547"/>
              <a:gd name="connsiteY0" fmla="*/ 73819 h 76838"/>
              <a:gd name="connsiteX1" fmla="*/ 514350 w 514547"/>
              <a:gd name="connsiteY1" fmla="*/ 0 h 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547" h="76838">
                <a:moveTo>
                  <a:pt x="0" y="73819"/>
                </a:moveTo>
                <a:cubicBezTo>
                  <a:pt x="187325" y="65088"/>
                  <a:pt x="523875" y="113506"/>
                  <a:pt x="5143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16" y="1563849"/>
            <a:ext cx="3333333" cy="38380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70" y="1563849"/>
            <a:ext cx="3333333" cy="38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19326" y="610670"/>
                <a:ext cx="3451954" cy="1993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⨀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eqArr>
                    </m:oMath>
                  </m:oMathPara>
                </a14:m>
                <a:endParaRPr lang="en-US" altLang="zh-CN" sz="20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326" y="610670"/>
                <a:ext cx="3451954" cy="1993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>
            <a:off x="2781301" y="3016723"/>
            <a:ext cx="28066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798703" y="2281393"/>
            <a:ext cx="11689" cy="1810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52228" y="3310199"/>
                <a:ext cx="39797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的反向传播，只和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忘记门点乘</a:t>
                </a:r>
                <a:r>
                  <a:rPr lang="zh-CN" altLang="en-US" sz="2400" dirty="0" smtClean="0"/>
                  <a:t>，不再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乘矩阵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228" y="3310199"/>
                <a:ext cx="3979739" cy="830997"/>
              </a:xfrm>
              <a:prstGeom prst="rect">
                <a:avLst/>
              </a:prstGeom>
              <a:blipFill>
                <a:blip r:embed="rId4"/>
                <a:stretch>
                  <a:fillRect l="-2297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3582703" y="1611371"/>
            <a:ext cx="432000" cy="432000"/>
          </a:xfrm>
          <a:prstGeom prst="ellipse">
            <a:avLst/>
          </a:prstGeom>
          <a:solidFill>
            <a:srgbClr val="DEA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518032" y="1611371"/>
                <a:ext cx="496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032" y="1611371"/>
                <a:ext cx="4966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1152630" y="4865125"/>
            <a:ext cx="432000" cy="43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14593" y="4882881"/>
                <a:ext cx="496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93" y="4882881"/>
                <a:ext cx="4966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6883683" y="1607193"/>
            <a:ext cx="432000" cy="432000"/>
          </a:xfrm>
          <a:prstGeom prst="ellipse">
            <a:avLst/>
          </a:prstGeom>
          <a:solidFill>
            <a:srgbClr val="DEA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15853" y="1629649"/>
                <a:ext cx="496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853" y="1629649"/>
                <a:ext cx="496636" cy="369332"/>
              </a:xfrm>
              <a:prstGeom prst="rect">
                <a:avLst/>
              </a:prstGeom>
              <a:blipFill>
                <a:blip r:embed="rId7"/>
                <a:stretch>
                  <a:fillRect r="-15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>
            <a:off x="4450107" y="4870634"/>
            <a:ext cx="432000" cy="43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85436" y="4870634"/>
                <a:ext cx="496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436" y="4870634"/>
                <a:ext cx="496636" cy="369332"/>
              </a:xfrm>
              <a:prstGeom prst="rect">
                <a:avLst/>
              </a:prstGeom>
              <a:blipFill>
                <a:blip r:embed="rId8"/>
                <a:stretch>
                  <a:fillRect r="-13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668418" y="2838450"/>
                <a:ext cx="506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418" y="2838450"/>
                <a:ext cx="506027" cy="369332"/>
              </a:xfrm>
              <a:prstGeom prst="rect">
                <a:avLst/>
              </a:prstGeom>
              <a:blipFill>
                <a:blip r:embed="rId9"/>
                <a:stretch>
                  <a:fillRect r="-15663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983178" y="3070638"/>
                <a:ext cx="506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178" y="3070638"/>
                <a:ext cx="5060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18104" y="2838450"/>
                <a:ext cx="506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04" y="2838450"/>
                <a:ext cx="506027" cy="369332"/>
              </a:xfrm>
              <a:prstGeom prst="rect">
                <a:avLst/>
              </a:prstGeom>
              <a:blipFill>
                <a:blip r:embed="rId11"/>
                <a:stretch>
                  <a:fillRect r="-15663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312489" y="4292456"/>
                <a:ext cx="3499998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89" y="4292456"/>
                <a:ext cx="3499998" cy="394532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739626" y="3267750"/>
                <a:ext cx="679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626" y="3267750"/>
                <a:ext cx="679610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218187" y="3118220"/>
                <a:ext cx="6347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187" y="3118220"/>
                <a:ext cx="634726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223296" y="3468212"/>
                <a:ext cx="682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96" y="3468212"/>
                <a:ext cx="68281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58137" y="3275063"/>
                <a:ext cx="4599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137" y="3275063"/>
                <a:ext cx="459998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936698" y="3125533"/>
                <a:ext cx="4151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698" y="3125533"/>
                <a:ext cx="41511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941807" y="3475525"/>
                <a:ext cx="4632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07" y="3475525"/>
                <a:ext cx="4632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103915" y="5611964"/>
                <a:ext cx="1004048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5" y="5611964"/>
                <a:ext cx="1004048" cy="394532"/>
              </a:xfrm>
              <a:prstGeom prst="rect">
                <a:avLst/>
              </a:prstGeom>
              <a:blipFill>
                <a:blip r:embed="rId1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/>
          <p:cNvSpPr/>
          <p:nvPr/>
        </p:nvSpPr>
        <p:spPr>
          <a:xfrm>
            <a:off x="3863340" y="3543300"/>
            <a:ext cx="3733800" cy="601980"/>
          </a:xfrm>
          <a:custGeom>
            <a:avLst/>
            <a:gdLst>
              <a:gd name="connsiteX0" fmla="*/ 3733800 w 3733800"/>
              <a:gd name="connsiteY0" fmla="*/ 609600 h 617220"/>
              <a:gd name="connsiteX1" fmla="*/ 2933700 w 3733800"/>
              <a:gd name="connsiteY1" fmla="*/ 609600 h 617220"/>
              <a:gd name="connsiteX2" fmla="*/ 2926080 w 3733800"/>
              <a:gd name="connsiteY2" fmla="*/ 15240 h 617220"/>
              <a:gd name="connsiteX3" fmla="*/ 2430780 w 3733800"/>
              <a:gd name="connsiteY3" fmla="*/ 0 h 617220"/>
              <a:gd name="connsiteX4" fmla="*/ 2446020 w 3733800"/>
              <a:gd name="connsiteY4" fmla="*/ 617220 h 617220"/>
              <a:gd name="connsiteX5" fmla="*/ 0 w 3733800"/>
              <a:gd name="connsiteY5" fmla="*/ 617220 h 617220"/>
              <a:gd name="connsiteX0" fmla="*/ 3733800 w 3733800"/>
              <a:gd name="connsiteY0" fmla="*/ 594360 h 601980"/>
              <a:gd name="connsiteX1" fmla="*/ 2933700 w 3733800"/>
              <a:gd name="connsiteY1" fmla="*/ 594360 h 601980"/>
              <a:gd name="connsiteX2" fmla="*/ 2926080 w 3733800"/>
              <a:gd name="connsiteY2" fmla="*/ 0 h 601980"/>
              <a:gd name="connsiteX3" fmla="*/ 2430780 w 3733800"/>
              <a:gd name="connsiteY3" fmla="*/ 1429 h 601980"/>
              <a:gd name="connsiteX4" fmla="*/ 2446020 w 3733800"/>
              <a:gd name="connsiteY4" fmla="*/ 601980 h 601980"/>
              <a:gd name="connsiteX5" fmla="*/ 0 w 3733800"/>
              <a:gd name="connsiteY5" fmla="*/ 601980 h 601980"/>
              <a:gd name="connsiteX0" fmla="*/ 3733800 w 3733800"/>
              <a:gd name="connsiteY0" fmla="*/ 594360 h 601980"/>
              <a:gd name="connsiteX1" fmla="*/ 2933700 w 3733800"/>
              <a:gd name="connsiteY1" fmla="*/ 594360 h 601980"/>
              <a:gd name="connsiteX2" fmla="*/ 2926080 w 3733800"/>
              <a:gd name="connsiteY2" fmla="*/ 0 h 601980"/>
              <a:gd name="connsiteX3" fmla="*/ 2430780 w 3733800"/>
              <a:gd name="connsiteY3" fmla="*/ 1429 h 601980"/>
              <a:gd name="connsiteX4" fmla="*/ 2434114 w 3733800"/>
              <a:gd name="connsiteY4" fmla="*/ 599598 h 601980"/>
              <a:gd name="connsiteX5" fmla="*/ 0 w 3733800"/>
              <a:gd name="connsiteY5" fmla="*/ 601980 h 601980"/>
              <a:gd name="connsiteX0" fmla="*/ 3733800 w 3733800"/>
              <a:gd name="connsiteY0" fmla="*/ 594360 h 601980"/>
              <a:gd name="connsiteX1" fmla="*/ 2933700 w 3733800"/>
              <a:gd name="connsiteY1" fmla="*/ 594360 h 601980"/>
              <a:gd name="connsiteX2" fmla="*/ 2926080 w 3733800"/>
              <a:gd name="connsiteY2" fmla="*/ 0 h 601980"/>
              <a:gd name="connsiteX3" fmla="*/ 2430780 w 3733800"/>
              <a:gd name="connsiteY3" fmla="*/ 1429 h 601980"/>
              <a:gd name="connsiteX4" fmla="*/ 2434114 w 3733800"/>
              <a:gd name="connsiteY4" fmla="*/ 599598 h 601980"/>
              <a:gd name="connsiteX5" fmla="*/ 0 w 3733800"/>
              <a:gd name="connsiteY5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3800" h="601980">
                <a:moveTo>
                  <a:pt x="3733800" y="594360"/>
                </a:moveTo>
                <a:lnTo>
                  <a:pt x="2933700" y="594360"/>
                </a:lnTo>
                <a:lnTo>
                  <a:pt x="2926080" y="0"/>
                </a:lnTo>
                <a:lnTo>
                  <a:pt x="2430780" y="1429"/>
                </a:lnTo>
                <a:cubicBezTo>
                  <a:pt x="2431891" y="200819"/>
                  <a:pt x="2433003" y="400208"/>
                  <a:pt x="2434114" y="599598"/>
                </a:cubicBezTo>
                <a:lnTo>
                  <a:pt x="0" y="60198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48"/>
          <p:cNvSpPr/>
          <p:nvPr/>
        </p:nvSpPr>
        <p:spPr>
          <a:xfrm>
            <a:off x="3879850" y="3003550"/>
            <a:ext cx="3740150" cy="1149350"/>
          </a:xfrm>
          <a:custGeom>
            <a:avLst/>
            <a:gdLst>
              <a:gd name="connsiteX0" fmla="*/ 3740150 w 3740150"/>
              <a:gd name="connsiteY0" fmla="*/ 0 h 1149350"/>
              <a:gd name="connsiteX1" fmla="*/ 1930400 w 3740150"/>
              <a:gd name="connsiteY1" fmla="*/ 19050 h 1149350"/>
              <a:gd name="connsiteX2" fmla="*/ 1930400 w 3740150"/>
              <a:gd name="connsiteY2" fmla="*/ 1143000 h 1149350"/>
              <a:gd name="connsiteX3" fmla="*/ 0 w 3740150"/>
              <a:gd name="connsiteY3" fmla="*/ 114935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150" h="1149350">
                <a:moveTo>
                  <a:pt x="3740150" y="0"/>
                </a:moveTo>
                <a:lnTo>
                  <a:pt x="1930400" y="19050"/>
                </a:lnTo>
                <a:lnTo>
                  <a:pt x="1930400" y="1143000"/>
                </a:lnTo>
                <a:lnTo>
                  <a:pt x="0" y="114935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49"/>
          <p:cNvSpPr/>
          <p:nvPr/>
        </p:nvSpPr>
        <p:spPr>
          <a:xfrm>
            <a:off x="3892550" y="3009900"/>
            <a:ext cx="3714750" cy="1149350"/>
          </a:xfrm>
          <a:custGeom>
            <a:avLst/>
            <a:gdLst>
              <a:gd name="connsiteX0" fmla="*/ 3714750 w 3714750"/>
              <a:gd name="connsiteY0" fmla="*/ 0 h 1149350"/>
              <a:gd name="connsiteX1" fmla="*/ 1917700 w 3714750"/>
              <a:gd name="connsiteY1" fmla="*/ 6350 h 1149350"/>
              <a:gd name="connsiteX2" fmla="*/ 1911350 w 3714750"/>
              <a:gd name="connsiteY2" fmla="*/ 533400 h 1149350"/>
              <a:gd name="connsiteX3" fmla="*/ 1384300 w 3714750"/>
              <a:gd name="connsiteY3" fmla="*/ 539750 h 1149350"/>
              <a:gd name="connsiteX4" fmla="*/ 1397000 w 3714750"/>
              <a:gd name="connsiteY4" fmla="*/ 1149350 h 1149350"/>
              <a:gd name="connsiteX5" fmla="*/ 0 w 3714750"/>
              <a:gd name="connsiteY5" fmla="*/ 114300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4750" h="1149350">
                <a:moveTo>
                  <a:pt x="3714750" y="0"/>
                </a:moveTo>
                <a:lnTo>
                  <a:pt x="1917700" y="6350"/>
                </a:lnTo>
                <a:cubicBezTo>
                  <a:pt x="1915583" y="182033"/>
                  <a:pt x="1913467" y="357717"/>
                  <a:pt x="1911350" y="533400"/>
                </a:cubicBezTo>
                <a:lnTo>
                  <a:pt x="1384300" y="539750"/>
                </a:lnTo>
                <a:lnTo>
                  <a:pt x="1397000" y="1149350"/>
                </a:lnTo>
                <a:lnTo>
                  <a:pt x="0" y="114300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50"/>
          <p:cNvSpPr/>
          <p:nvPr/>
        </p:nvSpPr>
        <p:spPr>
          <a:xfrm>
            <a:off x="3873500" y="3009900"/>
            <a:ext cx="3740150" cy="1136650"/>
          </a:xfrm>
          <a:custGeom>
            <a:avLst/>
            <a:gdLst>
              <a:gd name="connsiteX0" fmla="*/ 3740150 w 3740150"/>
              <a:gd name="connsiteY0" fmla="*/ 0 h 1136650"/>
              <a:gd name="connsiteX1" fmla="*/ 1930400 w 3740150"/>
              <a:gd name="connsiteY1" fmla="*/ 12700 h 1136650"/>
              <a:gd name="connsiteX2" fmla="*/ 965200 w 3740150"/>
              <a:gd name="connsiteY2" fmla="*/ 6350 h 1136650"/>
              <a:gd name="connsiteX3" fmla="*/ 965200 w 3740150"/>
              <a:gd name="connsiteY3" fmla="*/ 1123950 h 1136650"/>
              <a:gd name="connsiteX4" fmla="*/ 0 w 3740150"/>
              <a:gd name="connsiteY4" fmla="*/ 113665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0150" h="1136650">
                <a:moveTo>
                  <a:pt x="3740150" y="0"/>
                </a:moveTo>
                <a:lnTo>
                  <a:pt x="1930400" y="12700"/>
                </a:lnTo>
                <a:lnTo>
                  <a:pt x="965200" y="6350"/>
                </a:lnTo>
                <a:lnTo>
                  <a:pt x="965200" y="1123950"/>
                </a:lnTo>
                <a:lnTo>
                  <a:pt x="0" y="113665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014668" y="1837678"/>
            <a:ext cx="548454" cy="88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571826" y="1628028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593091" y="1638527"/>
                <a:ext cx="4036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091" y="1638527"/>
                <a:ext cx="40369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1973234" y="5476319"/>
                <a:ext cx="1042913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234" y="5476319"/>
                <a:ext cx="1042913" cy="66582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7122379" y="6174945"/>
                <a:ext cx="3974101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79" y="6174945"/>
                <a:ext cx="3974101" cy="50687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42550" y="6174945"/>
                <a:ext cx="3776482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50" y="6174945"/>
                <a:ext cx="3776482" cy="50687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2890285" y="5555795"/>
                <a:ext cx="4923912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𝑜h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285" y="5555795"/>
                <a:ext cx="4923912" cy="50687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233740" y="6174945"/>
                <a:ext cx="3132139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740" y="6174945"/>
                <a:ext cx="3132139" cy="50687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33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33" grpId="0"/>
      <p:bldP spid="33" grpId="1"/>
      <p:bldP spid="44" grpId="0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6" grpId="0"/>
      <p:bldP spid="57" grpId="0"/>
      <p:bldP spid="59" grpId="0"/>
      <p:bldP spid="60" grpId="0"/>
      <p:bldP spid="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Gated Recurrent Units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2550" y="5115241"/>
                <a:ext cx="10939849" cy="1442078"/>
              </a:xfrm>
            </p:spPr>
            <p:txBody>
              <a:bodyPr/>
              <a:lstStyle/>
              <a:p>
                <a:r>
                  <a:rPr lang="zh-CN" altLang="en-US" dirty="0" smtClean="0"/>
                  <a:t>简化版的</a:t>
                </a:r>
                <a:r>
                  <a:rPr lang="en-US" altLang="zh-CN" dirty="0" smtClean="0"/>
                  <a:t>LSTM</a:t>
                </a:r>
              </a:p>
              <a:p>
                <a:pPr lvl="1"/>
                <a:r>
                  <a:rPr lang="zh-CN" altLang="en-US" dirty="0"/>
                  <a:t>统</a:t>
                </a:r>
                <a:r>
                  <a:rPr lang="zh-CN" altLang="en-US" dirty="0" smtClean="0"/>
                  <a:t>一输入门和忘记门：如果新输入信息需要被记忆，历史就选择被忘记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统</a:t>
                </a:r>
                <a:r>
                  <a:rPr lang="zh-CN" altLang="en-US" dirty="0" smtClean="0"/>
                  <a:t>一输出单元（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 smtClean="0"/>
                  <a:t>) </a:t>
                </a:r>
                <a:r>
                  <a:rPr lang="zh-CN" altLang="en-US" dirty="0" smtClean="0"/>
                  <a:t>和记忆单元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 smtClean="0"/>
                  <a:t>)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550" y="5115241"/>
                <a:ext cx="10939849" cy="1442078"/>
              </a:xfrm>
              <a:blipFill>
                <a:blip r:embed="rId2"/>
                <a:stretch>
                  <a:fillRect l="-1003" t="-7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4" y="1458097"/>
            <a:ext cx="10800000" cy="365714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195961" y="3373515"/>
            <a:ext cx="612000" cy="61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>
            <a:off x="4900474" y="2024109"/>
            <a:ext cx="612000" cy="61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40141" y="1890944"/>
            <a:ext cx="97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更新门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440141" y="2683244"/>
            <a:ext cx="97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重置门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041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</a:t>
            </a:r>
            <a:r>
              <a:rPr lang="zh-CN" altLang="en-US" dirty="0"/>
              <a:t>环神经网</a:t>
            </a:r>
            <a:r>
              <a:rPr lang="zh-CN" altLang="en-US" dirty="0" smtClean="0"/>
              <a:t>络（</a:t>
            </a:r>
            <a:r>
              <a:rPr lang="zh-CN" altLang="en-US" dirty="0"/>
              <a:t>单隐藏层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3" y="2040604"/>
            <a:ext cx="11352381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2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注意力机</a:t>
            </a:r>
            <a:r>
              <a:rPr lang="zh-CN" altLang="en-US" dirty="0"/>
              <a:t>制：大脑中的注意</a:t>
            </a:r>
            <a:r>
              <a:rPr lang="zh-CN" altLang="en-US" dirty="0" smtClean="0"/>
              <a:t>力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</a:t>
            </a:r>
            <a:r>
              <a:rPr lang="zh-CN" altLang="en-US" dirty="0"/>
              <a:t>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20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注意力机制：注意</a:t>
            </a:r>
            <a:r>
              <a:rPr lang="zh-CN" altLang="en-US" dirty="0" smtClean="0"/>
              <a:t>力示例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0945" y="1514383"/>
            <a:ext cx="7066624" cy="48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注意力机制：注意力示例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矩形 1"/>
          <p:cNvSpPr/>
          <p:nvPr/>
        </p:nvSpPr>
        <p:spPr>
          <a:xfrm>
            <a:off x="4452151" y="4945602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38568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注意力机制：注意</a:t>
            </a:r>
            <a:r>
              <a:rPr lang="zh-CN" altLang="en-US" dirty="0" smtClean="0"/>
              <a:t>力实验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2"/>
          <p:cNvSpPr txBox="1"/>
          <p:nvPr/>
        </p:nvSpPr>
        <p:spPr>
          <a:xfrm>
            <a:off x="3200400" y="502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extLst>
      <p:ext uri="{BB962C8B-B14F-4D97-AF65-F5344CB8AC3E}">
        <p14:creationId xmlns:p14="http://schemas.microsoft.com/office/powerpoint/2010/main" val="92534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</a:t>
            </a:r>
            <a:r>
              <a:rPr lang="zh-CN" altLang="en-US" dirty="0" smtClean="0"/>
              <a:t>：如何实现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文本框 3"/>
          <p:cNvSpPr txBox="1"/>
          <p:nvPr/>
        </p:nvSpPr>
        <p:spPr>
          <a:xfrm>
            <a:off x="2819400" y="228600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6" name="文本框 4"/>
          <p:cNvSpPr txBox="1"/>
          <p:nvPr/>
        </p:nvSpPr>
        <p:spPr>
          <a:xfrm>
            <a:off x="2970884" y="4724400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聚焦点（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74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</a:t>
            </a:r>
            <a:r>
              <a:rPr lang="zh-CN" altLang="en-US" dirty="0" smtClean="0"/>
              <a:t>：注意力模型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根</a:t>
                </a:r>
                <a:r>
                  <a:rPr lang="zh-CN" altLang="en-US" dirty="0"/>
                  <a:t>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5" name="图片 12">
            <a:extLst>
              <a:ext uri="{FF2B5EF4-FFF2-40B4-BE49-F238E27FC236}">
                <a16:creationId xmlns:a16="http://schemas.microsoft.com/office/drawing/2014/main" id="{BCDF3D7C-DEF4-4E85-BBE6-A2D4A9059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58" y="2929632"/>
            <a:ext cx="2264288" cy="1730874"/>
          </a:xfrm>
          <a:prstGeom prst="rect">
            <a:avLst/>
          </a:prstGeom>
        </p:spPr>
      </p:pic>
      <p:pic>
        <p:nvPicPr>
          <p:cNvPr id="6" name="图片 16">
            <a:extLst>
              <a:ext uri="{FF2B5EF4-FFF2-40B4-BE49-F238E27FC236}">
                <a16:creationId xmlns:a16="http://schemas.microsoft.com/office/drawing/2014/main" id="{643D6309-1B5C-4D6B-BD86-09F2536F4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586" y="5448064"/>
            <a:ext cx="2296946" cy="1170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595446" y="3133176"/>
                <a:ext cx="1884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46" y="3133176"/>
                <a:ext cx="1884618" cy="369332"/>
              </a:xfrm>
              <a:prstGeom prst="rect">
                <a:avLst/>
              </a:prstGeom>
              <a:blipFill>
                <a:blip r:embed="rId5"/>
                <a:stretch>
                  <a:fillRect t="-9836" r="-226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8">
            <a:extLst>
              <a:ext uri="{FF2B5EF4-FFF2-40B4-BE49-F238E27FC236}">
                <a16:creationId xmlns:a16="http://schemas.microsoft.com/office/drawing/2014/main" id="{79EBAD22-F092-47E4-89CD-132A5575D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47" y="2078026"/>
            <a:ext cx="3429000" cy="36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注意力机</a:t>
                </a:r>
                <a:r>
                  <a:rPr lang="zh-CN" altLang="en-US" dirty="0" smtClean="0"/>
                  <a:t>制：打</a:t>
                </a:r>
                <a:r>
                  <a:rPr lang="zh-CN" altLang="en-US" dirty="0"/>
                  <a:t>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8" t="-4294" b="-1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EB8C926F-B711-48A0-9B6F-51FD0B0FA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85" y="2684630"/>
            <a:ext cx="5616492" cy="198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9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机器翻译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" name="图片 10">
            <a:extLst>
              <a:ext uri="{FF2B5EF4-FFF2-40B4-BE49-F238E27FC236}">
                <a16:creationId xmlns:a16="http://schemas.microsoft.com/office/drawing/2014/main" id="{6EF2D944-1A69-4E6A-A21D-7C8C8968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89" y="1859132"/>
            <a:ext cx="6504001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图像描述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6B45FBD1-ACA8-4767-9191-BAC8B110B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01" y="2449085"/>
            <a:ext cx="7070315" cy="30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图像描述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A4D51F5-B2AB-4EC8-AA46-4C5649C332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3778" y="1557338"/>
            <a:ext cx="6557781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双向</a:t>
            </a:r>
            <a:r>
              <a:rPr lang="en-US" altLang="zh-CN" dirty="0" smtClean="0"/>
              <a:t>RNN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02" b="65031"/>
          <a:stretch/>
        </p:blipFill>
        <p:spPr>
          <a:xfrm>
            <a:off x="1562100" y="2369010"/>
            <a:ext cx="10020300" cy="118101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t="34651"/>
          <a:stretch/>
        </p:blipFill>
        <p:spPr>
          <a:xfrm>
            <a:off x="642550" y="4435074"/>
            <a:ext cx="10939462" cy="22070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83000" y="3560558"/>
            <a:ext cx="393700" cy="400050"/>
          </a:xfrm>
          <a:prstGeom prst="rect">
            <a:avLst/>
          </a:prstGeom>
          <a:solidFill>
            <a:srgbClr val="92D050"/>
          </a:solidFill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2395220" y="3560558"/>
            <a:ext cx="393700" cy="400050"/>
          </a:xfrm>
          <a:prstGeom prst="rect">
            <a:avLst/>
          </a:prstGeom>
          <a:solidFill>
            <a:srgbClr val="92D050"/>
          </a:solidFill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6308762" y="3553723"/>
            <a:ext cx="393700" cy="400050"/>
          </a:xfrm>
          <a:prstGeom prst="rect">
            <a:avLst/>
          </a:prstGeom>
          <a:solidFill>
            <a:srgbClr val="92D050"/>
          </a:solidFill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5010224" y="3553723"/>
            <a:ext cx="393700" cy="400050"/>
          </a:xfrm>
          <a:prstGeom prst="rect">
            <a:avLst/>
          </a:prstGeom>
          <a:solidFill>
            <a:srgbClr val="92D050"/>
          </a:solidFill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0201761" y="3549800"/>
            <a:ext cx="393700" cy="400050"/>
          </a:xfrm>
          <a:prstGeom prst="rect">
            <a:avLst/>
          </a:prstGeom>
          <a:solidFill>
            <a:srgbClr val="92D050"/>
          </a:solidFill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7596542" y="3549800"/>
            <a:ext cx="393700" cy="400050"/>
          </a:xfrm>
          <a:prstGeom prst="rect">
            <a:avLst/>
          </a:prstGeom>
          <a:solidFill>
            <a:srgbClr val="92D050"/>
          </a:solidFill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Straight Arrow Connector 15"/>
          <p:cNvCxnSpPr>
            <a:stCxn id="9" idx="1"/>
            <a:endCxn id="10" idx="3"/>
          </p:cNvCxnSpPr>
          <p:nvPr/>
        </p:nvCxnSpPr>
        <p:spPr>
          <a:xfrm flipH="1">
            <a:off x="2788920" y="3760583"/>
            <a:ext cx="894080" cy="0"/>
          </a:xfrm>
          <a:prstGeom prst="straightConnector1">
            <a:avLst/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9" idx="3"/>
          </p:cNvCxnSpPr>
          <p:nvPr/>
        </p:nvCxnSpPr>
        <p:spPr>
          <a:xfrm flipH="1">
            <a:off x="4076700" y="3753748"/>
            <a:ext cx="933524" cy="6835"/>
          </a:xfrm>
          <a:prstGeom prst="straightConnector1">
            <a:avLst/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1"/>
            <a:endCxn id="12" idx="3"/>
          </p:cNvCxnSpPr>
          <p:nvPr/>
        </p:nvCxnSpPr>
        <p:spPr>
          <a:xfrm flipH="1">
            <a:off x="5403924" y="3753748"/>
            <a:ext cx="904838" cy="0"/>
          </a:xfrm>
          <a:prstGeom prst="straightConnector1">
            <a:avLst/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  <a:endCxn id="11" idx="3"/>
          </p:cNvCxnSpPr>
          <p:nvPr/>
        </p:nvCxnSpPr>
        <p:spPr>
          <a:xfrm flipH="1">
            <a:off x="6702462" y="3749825"/>
            <a:ext cx="894080" cy="3923"/>
          </a:xfrm>
          <a:prstGeom prst="straightConnector1">
            <a:avLst/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2" idx="1"/>
            <a:endCxn id="14" idx="3"/>
          </p:cNvCxnSpPr>
          <p:nvPr/>
        </p:nvCxnSpPr>
        <p:spPr>
          <a:xfrm flipH="1">
            <a:off x="7990242" y="3749825"/>
            <a:ext cx="935204" cy="0"/>
          </a:xfrm>
          <a:prstGeom prst="straightConnector1">
            <a:avLst/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925446" y="3549800"/>
            <a:ext cx="393700" cy="400050"/>
          </a:xfrm>
          <a:prstGeom prst="rect">
            <a:avLst/>
          </a:prstGeom>
          <a:solidFill>
            <a:srgbClr val="92D050"/>
          </a:solidFill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Straight Arrow Connector 22"/>
          <p:cNvCxnSpPr>
            <a:stCxn id="13" idx="1"/>
            <a:endCxn id="22" idx="3"/>
          </p:cNvCxnSpPr>
          <p:nvPr/>
        </p:nvCxnSpPr>
        <p:spPr>
          <a:xfrm flipH="1">
            <a:off x="9319146" y="3749825"/>
            <a:ext cx="882615" cy="0"/>
          </a:xfrm>
          <a:prstGeom prst="straightConnector1">
            <a:avLst/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9271" t="9583" b="-2"/>
          <a:stretch/>
        </p:blipFill>
        <p:spPr>
          <a:xfrm>
            <a:off x="11387138" y="3562350"/>
            <a:ext cx="388841" cy="3875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5" idx="1"/>
            <a:endCxn id="13" idx="3"/>
          </p:cNvCxnSpPr>
          <p:nvPr/>
        </p:nvCxnSpPr>
        <p:spPr>
          <a:xfrm flipH="1" flipV="1">
            <a:off x="10595461" y="3749825"/>
            <a:ext cx="791677" cy="627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1"/>
          </p:cNvCxnSpPr>
          <p:nvPr/>
        </p:nvCxnSpPr>
        <p:spPr>
          <a:xfrm flipH="1" flipV="1">
            <a:off x="1501140" y="3757165"/>
            <a:ext cx="894080" cy="341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41" y="4071330"/>
            <a:ext cx="342857" cy="3238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7138" y="3183666"/>
            <a:ext cx="342857" cy="32381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2143361" y="3252787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47"/>
          <p:cNvSpPr/>
          <p:nvPr/>
        </p:nvSpPr>
        <p:spPr>
          <a:xfrm>
            <a:off x="3418830" y="3252787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48"/>
          <p:cNvSpPr/>
          <p:nvPr/>
        </p:nvSpPr>
        <p:spPr>
          <a:xfrm>
            <a:off x="4733318" y="3252787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49"/>
          <p:cNvSpPr/>
          <p:nvPr/>
        </p:nvSpPr>
        <p:spPr>
          <a:xfrm>
            <a:off x="6010966" y="3249610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50"/>
          <p:cNvSpPr/>
          <p:nvPr/>
        </p:nvSpPr>
        <p:spPr>
          <a:xfrm>
            <a:off x="7341217" y="3249610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51"/>
          <p:cNvSpPr/>
          <p:nvPr/>
        </p:nvSpPr>
        <p:spPr>
          <a:xfrm>
            <a:off x="8640484" y="3276774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52"/>
          <p:cNvSpPr/>
          <p:nvPr/>
        </p:nvSpPr>
        <p:spPr>
          <a:xfrm>
            <a:off x="9928264" y="3249609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53"/>
          <p:cNvSpPr/>
          <p:nvPr/>
        </p:nvSpPr>
        <p:spPr>
          <a:xfrm>
            <a:off x="2114098" y="3957190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54"/>
          <p:cNvSpPr/>
          <p:nvPr/>
        </p:nvSpPr>
        <p:spPr>
          <a:xfrm>
            <a:off x="3418830" y="3971142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5"/>
          <p:cNvSpPr/>
          <p:nvPr/>
        </p:nvSpPr>
        <p:spPr>
          <a:xfrm>
            <a:off x="4733318" y="3971142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56"/>
          <p:cNvSpPr/>
          <p:nvPr/>
        </p:nvSpPr>
        <p:spPr>
          <a:xfrm>
            <a:off x="6059038" y="3943733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57"/>
          <p:cNvSpPr/>
          <p:nvPr/>
        </p:nvSpPr>
        <p:spPr>
          <a:xfrm>
            <a:off x="7322484" y="3963225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58"/>
          <p:cNvSpPr/>
          <p:nvPr/>
        </p:nvSpPr>
        <p:spPr>
          <a:xfrm>
            <a:off x="8654795" y="3965025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59"/>
          <p:cNvSpPr/>
          <p:nvPr/>
        </p:nvSpPr>
        <p:spPr>
          <a:xfrm>
            <a:off x="9930278" y="3943733"/>
            <a:ext cx="276906" cy="1201339"/>
          </a:xfrm>
          <a:custGeom>
            <a:avLst/>
            <a:gdLst>
              <a:gd name="connsiteX0" fmla="*/ 30480 w 30480"/>
              <a:gd name="connsiteY0" fmla="*/ 0 h 1028700"/>
              <a:gd name="connsiteX1" fmla="*/ 0 w 30480"/>
              <a:gd name="connsiteY1" fmla="*/ 1028700 h 1028700"/>
              <a:gd name="connsiteX0" fmla="*/ 177585 w 177585"/>
              <a:gd name="connsiteY0" fmla="*/ 0 h 1028700"/>
              <a:gd name="connsiteX1" fmla="*/ 147105 w 177585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  <a:gd name="connsiteX0" fmla="*/ 276906 w 276906"/>
              <a:gd name="connsiteY0" fmla="*/ 0 h 1028700"/>
              <a:gd name="connsiteX1" fmla="*/ 246426 w 276906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906" h="1028700">
                <a:moveTo>
                  <a:pt x="276906" y="0"/>
                </a:moveTo>
                <a:cubicBezTo>
                  <a:pt x="-109491" y="350044"/>
                  <a:pt x="-64882" y="831832"/>
                  <a:pt x="246426" y="1028700"/>
                </a:cubicBezTo>
              </a:path>
            </a:pathLst>
          </a:custGeom>
          <a:noFill/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71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D056F-A477-464B-AD86-7F5CCAC49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58" y="2908176"/>
            <a:ext cx="2579982" cy="3254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/>
              <p:nvPr/>
            </p:nvSpPr>
            <p:spPr>
              <a:xfrm>
                <a:off x="5315728" y="3289176"/>
                <a:ext cx="39188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 = [(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),··· ,(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dirty="0"/>
                  <a:t>表示N个输入信息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728" y="3289176"/>
                <a:ext cx="3918891" cy="646331"/>
              </a:xfrm>
              <a:prstGeom prst="rect">
                <a:avLst/>
              </a:prstGeom>
              <a:blipFill>
                <a:blip r:embed="rId3"/>
                <a:stretch>
                  <a:fillRect l="-1244" t="-5660" r="-156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7">
            <a:extLst>
              <a:ext uri="{FF2B5EF4-FFF2-40B4-BE49-F238E27FC236}">
                <a16:creationId xmlns:a16="http://schemas.microsoft.com/office/drawing/2014/main" id="{E3AABC13-627C-4E9F-A7B8-524722127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58" y="4127376"/>
            <a:ext cx="3249471" cy="13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只</a:t>
            </a:r>
            <a:r>
              <a:rPr lang="zh-CN" altLang="en-US" dirty="0"/>
              <a:t>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序列到序列的网络，输出为输入序列的下标（索引）</a:t>
            </a:r>
            <a:endParaRPr lang="en-US" altLang="zh-CN" dirty="0" smtClean="0"/>
          </a:p>
          <a:p>
            <a:r>
              <a:rPr lang="zh-CN" altLang="en-US" dirty="0"/>
              <a:t>可</a:t>
            </a:r>
            <a:r>
              <a:rPr lang="zh-CN" altLang="en-US" dirty="0" smtClean="0"/>
              <a:t>以作为排序函数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8D86BCCE-7A7A-4943-99AE-A744DFB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53" y="3742712"/>
            <a:ext cx="5192622" cy="24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自注意力模型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0DDBC-343C-4CD3-B7F0-594ED4E1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75" y="3146395"/>
            <a:ext cx="6124074" cy="16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3310612" y="479438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</p:spTree>
    <p:extLst>
      <p:ext uri="{BB962C8B-B14F-4D97-AF65-F5344CB8AC3E}">
        <p14:creationId xmlns:p14="http://schemas.microsoft.com/office/powerpoint/2010/main" val="9677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如何建立非局部（</a:t>
            </a:r>
            <a:r>
              <a:rPr lang="en-US" altLang="zh-CN" dirty="0"/>
              <a:t>Non-local</a:t>
            </a:r>
            <a:r>
              <a:rPr lang="zh-CN" altLang="en-US" dirty="0"/>
              <a:t>）的依赖关系</a:t>
            </a:r>
            <a:endParaRPr lang="en-US" altLang="zh-CN" dirty="0"/>
          </a:p>
          <a:p>
            <a:pPr lvl="1"/>
            <a:r>
              <a:rPr lang="zh-CN" altLang="en-US" dirty="0"/>
              <a:t>全连接？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822340" y="507846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AA0A0317-6948-4E3D-9489-419BABF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03" y="3049480"/>
            <a:ext cx="3138317" cy="17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6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 ∈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</a:t>
                </a:r>
                <a:r>
                  <a:rPr lang="zh-CN" altLang="en-US" dirty="0" smtClean="0"/>
                  <a:t>列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1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26226C-0BBA-48C1-ABDE-C6A3586F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57" y="2688076"/>
            <a:ext cx="2286000" cy="1237686"/>
          </a:xfrm>
          <a:prstGeom prst="rect">
            <a:avLst/>
          </a:prstGeom>
        </p:spPr>
      </p:pic>
      <p:pic>
        <p:nvPicPr>
          <p:cNvPr id="6" name="图片 8">
            <a:extLst>
              <a:ext uri="{FF2B5EF4-FFF2-40B4-BE49-F238E27FC236}">
                <a16:creationId xmlns:a16="http://schemas.microsoft.com/office/drawing/2014/main" id="{2BA45624-6105-42A9-A4DC-3C20199E2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368" y="4797585"/>
            <a:ext cx="2427578" cy="1643786"/>
          </a:xfrm>
          <a:prstGeom prst="rect">
            <a:avLst/>
          </a:prstGeom>
        </p:spPr>
      </p:pic>
      <p:pic>
        <p:nvPicPr>
          <p:cNvPr id="7" name="图片 10">
            <a:extLst>
              <a:ext uri="{FF2B5EF4-FFF2-40B4-BE49-F238E27FC236}">
                <a16:creationId xmlns:a16="http://schemas.microsoft.com/office/drawing/2014/main" id="{CFD57A44-B0CD-4A8C-81CA-5B2E01B73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32" y="3057879"/>
            <a:ext cx="3733800" cy="1481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/>
              <p:nvPr/>
            </p:nvSpPr>
            <p:spPr>
              <a:xfrm>
                <a:off x="6341454" y="4615382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8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454" y="4615382"/>
                <a:ext cx="3864556" cy="391646"/>
              </a:xfrm>
              <a:prstGeom prst="rect">
                <a:avLst/>
              </a:prstGeom>
              <a:blipFill>
                <a:blip r:embed="rId6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49208" y="5363308"/>
            <a:ext cx="3710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</a:t>
            </a:r>
            <a:r>
              <a:rPr lang="zh-CN" altLang="en-US" dirty="0" smtClean="0"/>
              <a:t>用缩放点击来作为打分函数</a:t>
            </a:r>
            <a:endParaRPr lang="en-US" altLang="zh-CN" dirty="0" smtClean="0"/>
          </a:p>
          <a:p>
            <a:r>
              <a:rPr lang="zh-CN" altLang="en-US" dirty="0" smtClean="0"/>
              <a:t>输出向量序列为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451" y="5795420"/>
            <a:ext cx="2095238" cy="533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3893" y="1803977"/>
            <a:ext cx="5476043" cy="1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9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头自注</a:t>
            </a:r>
            <a:r>
              <a:rPr lang="zh-CN" altLang="en-US" dirty="0"/>
              <a:t>意</a:t>
            </a:r>
            <a:r>
              <a:rPr lang="zh-CN" altLang="en-US" dirty="0" smtClean="0"/>
              <a:t>力</a:t>
            </a:r>
            <a:endParaRPr lang="en-US" altLang="zh-C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0632" y="1783847"/>
            <a:ext cx="2780952" cy="37904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785" y="3827292"/>
            <a:ext cx="5380952" cy="11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55577" y="5354515"/>
                <a:ext cx="5855678" cy="423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577" y="5354515"/>
                <a:ext cx="5855678" cy="423706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515100" y="4790487"/>
            <a:ext cx="1767254" cy="66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088923" y="4790487"/>
            <a:ext cx="808922" cy="66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416583" y="4790487"/>
            <a:ext cx="169979" cy="66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375296" y="3568475"/>
                <a:ext cx="2602523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296" y="3568475"/>
                <a:ext cx="2602523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9697915" y="3965523"/>
            <a:ext cx="564201" cy="30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55577" y="2019803"/>
                <a:ext cx="4091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常用设置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577" y="2019803"/>
                <a:ext cx="4091370" cy="923330"/>
              </a:xfrm>
              <a:prstGeom prst="rect">
                <a:avLst/>
              </a:prstGeom>
              <a:blipFill>
                <a:blip r:embed="rId7"/>
                <a:stretch>
                  <a:fillRect l="-1192" t="-3289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6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Transformer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5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ECAC5EE-D38F-4F0C-A22C-80ED68B5BD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27" y="1609835"/>
            <a:ext cx="5624907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22932" y="2602523"/>
                <a:ext cx="4211514" cy="2017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Positional Encoding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 err="1" smtClean="0"/>
                  <a:t>pos</a:t>
                </a:r>
                <a:r>
                  <a:rPr lang="en-US" altLang="zh-CN" sz="2000" dirty="0" smtClean="0"/>
                  <a:t> </a:t>
                </a:r>
                <a:r>
                  <a:rPr lang="zh-CN" altLang="en-US" sz="2000" dirty="0" smtClean="0"/>
                  <a:t>位置，</a:t>
                </a:r>
                <a:r>
                  <a:rPr lang="en-US" altLang="zh-CN" sz="2000" dirty="0" err="1" smtClean="0"/>
                  <a:t>i</a:t>
                </a:r>
                <a:r>
                  <a:rPr lang="zh-CN" altLang="en-US" sz="2000" dirty="0" smtClean="0"/>
                  <a:t>维度</a:t>
                </a:r>
                <a:endParaRPr lang="en-US" altLang="zh-CN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每</a:t>
                </a:r>
                <a:r>
                  <a:rPr lang="zh-CN" altLang="en-US" sz="2000" dirty="0" smtClean="0"/>
                  <a:t>个维度用正弦曲线表示</a:t>
                </a:r>
                <a:endParaRPr lang="en-US" altLang="zh-CN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每</a:t>
                </a:r>
                <a:r>
                  <a:rPr lang="zh-CN" altLang="en-US" sz="2000" dirty="0" smtClean="0"/>
                  <a:t>个固定的偏置</a:t>
                </a:r>
                <a:r>
                  <a:rPr lang="en-US" altLang="zh-CN" sz="2000" dirty="0" smtClean="0"/>
                  <a:t>k,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可以表示成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的线性函数</a:t>
                </a:r>
                <a:endParaRPr lang="en-US" altLang="zh-CN" sz="2000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932" y="2602523"/>
                <a:ext cx="4211514" cy="2017091"/>
              </a:xfrm>
              <a:prstGeom prst="rect">
                <a:avLst/>
              </a:prstGeom>
              <a:blipFill>
                <a:blip r:embed="rId3"/>
                <a:stretch>
                  <a:fillRect l="-2171" t="-2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870" y="4797927"/>
            <a:ext cx="3363893" cy="68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191" y="2114722"/>
            <a:ext cx="3009524" cy="27428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704" y="2219484"/>
            <a:ext cx="5466667" cy="2638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6055" y="1341461"/>
            <a:ext cx="225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Transformer Block</a:t>
            </a:r>
            <a:endParaRPr lang="zh-CN" alt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715" y="1710793"/>
            <a:ext cx="1647619" cy="23619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409700" y="3657600"/>
            <a:ext cx="2336800" cy="415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Arrow Connector 18"/>
          <p:cNvCxnSpPr>
            <a:stCxn id="16" idx="1"/>
            <a:endCxn id="17" idx="3"/>
          </p:cNvCxnSpPr>
          <p:nvPr/>
        </p:nvCxnSpPr>
        <p:spPr>
          <a:xfrm flipH="1">
            <a:off x="3746500" y="2891746"/>
            <a:ext cx="345215" cy="973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418553" y="3040538"/>
            <a:ext cx="2336800" cy="415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Straight Arrow Connector 24"/>
          <p:cNvCxnSpPr>
            <a:stCxn id="16" idx="1"/>
            <a:endCxn id="24" idx="3"/>
          </p:cNvCxnSpPr>
          <p:nvPr/>
        </p:nvCxnSpPr>
        <p:spPr>
          <a:xfrm flipH="1">
            <a:off x="3755353" y="2891746"/>
            <a:ext cx="336362" cy="3563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595" y="5096021"/>
            <a:ext cx="5601390" cy="158470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409700" y="4257589"/>
            <a:ext cx="2336800" cy="4150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Straight Arrow Connector 31"/>
          <p:cNvCxnSpPr>
            <a:stCxn id="28" idx="0"/>
          </p:cNvCxnSpPr>
          <p:nvPr/>
        </p:nvCxnSpPr>
        <p:spPr>
          <a:xfrm flipH="1" flipV="1">
            <a:off x="3764318" y="4554788"/>
            <a:ext cx="989972" cy="54123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306" y="4835553"/>
            <a:ext cx="1571429" cy="3523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1654" y="4864124"/>
            <a:ext cx="1619048" cy="29523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961614" y="4809147"/>
            <a:ext cx="34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862" y="4832087"/>
            <a:ext cx="2790476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9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4" grpId="0" animBg="1"/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：预训练任务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 smtClean="0"/>
              <a:t> </a:t>
            </a:r>
            <a:r>
              <a:rPr lang="en-US" altLang="zh-CN" dirty="0"/>
              <a:t>#1: Masked </a:t>
            </a:r>
            <a:r>
              <a:rPr lang="en-US" altLang="zh-CN" dirty="0" smtClean="0"/>
              <a:t>Language Modeling</a:t>
            </a:r>
          </a:p>
          <a:p>
            <a:pPr lvl="1"/>
            <a:r>
              <a:rPr lang="zh-CN" altLang="en-US" dirty="0"/>
              <a:t>随机遮</a:t>
            </a:r>
            <a:r>
              <a:rPr lang="zh-CN" altLang="en-US" dirty="0" smtClean="0"/>
              <a:t>蔽</a:t>
            </a:r>
            <a:r>
              <a:rPr lang="en-US" altLang="zh-CN" dirty="0" smtClean="0"/>
              <a:t>15%</a:t>
            </a:r>
            <a:r>
              <a:rPr lang="zh-CN" altLang="en-US" dirty="0" smtClean="0"/>
              <a:t>的输</a:t>
            </a:r>
            <a:r>
              <a:rPr lang="zh-CN" altLang="en-US" dirty="0"/>
              <a:t>入 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，</a:t>
            </a:r>
            <a:r>
              <a:rPr lang="zh-CN" altLang="en-US" dirty="0"/>
              <a:t>然后预测被遮住的 </a:t>
            </a:r>
            <a:r>
              <a:rPr lang="en-US" altLang="zh-CN" dirty="0" smtClean="0"/>
              <a:t>token</a:t>
            </a:r>
          </a:p>
          <a:p>
            <a:pPr lvl="1"/>
            <a:r>
              <a:rPr lang="zh-CN" altLang="en-US" dirty="0" smtClean="0"/>
              <a:t>过多的</a:t>
            </a:r>
            <a:r>
              <a:rPr lang="en-US" altLang="zh-CN" dirty="0" smtClean="0"/>
              <a:t>[MASK] </a:t>
            </a:r>
            <a:r>
              <a:rPr lang="zh-CN" altLang="en-US" dirty="0"/>
              <a:t>引入</a:t>
            </a:r>
            <a:r>
              <a:rPr lang="zh-CN" altLang="en-US" dirty="0" smtClean="0"/>
              <a:t>会影响模型表现，因为改变句子的语义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80%</a:t>
            </a:r>
            <a:r>
              <a:rPr lang="zh-CN" altLang="en-US" dirty="0" smtClean="0"/>
              <a:t>用</a:t>
            </a:r>
            <a:r>
              <a:rPr lang="en-US" altLang="zh-CN" dirty="0" smtClean="0"/>
              <a:t>[MASK], 10%</a:t>
            </a:r>
            <a:r>
              <a:rPr lang="zh-CN" altLang="en-US" dirty="0" smtClean="0"/>
              <a:t>用随机词，</a:t>
            </a:r>
            <a:r>
              <a:rPr lang="en-US" altLang="zh-CN" dirty="0" smtClean="0"/>
              <a:t>10%</a:t>
            </a:r>
            <a:r>
              <a:rPr lang="zh-CN" altLang="en-US" dirty="0"/>
              <a:t>保</a:t>
            </a:r>
            <a:r>
              <a:rPr lang="zh-CN" altLang="en-US" dirty="0" smtClean="0"/>
              <a:t>持词不动</a:t>
            </a:r>
            <a:endParaRPr lang="en-US" altLang="zh-CN" dirty="0" smtClean="0"/>
          </a:p>
          <a:p>
            <a:r>
              <a:rPr lang="zh-CN" altLang="en-US" dirty="0"/>
              <a:t>任</a:t>
            </a:r>
            <a:r>
              <a:rPr lang="zh-CN" altLang="en-US" dirty="0" smtClean="0"/>
              <a:t>务 </a:t>
            </a:r>
            <a:r>
              <a:rPr lang="en-US" altLang="zh-CN" dirty="0" smtClean="0"/>
              <a:t>#2</a:t>
            </a:r>
            <a:r>
              <a:rPr lang="zh-CN" altLang="en-US" dirty="0"/>
              <a:t>：</a:t>
            </a:r>
            <a:r>
              <a:rPr lang="en-US" altLang="zh-CN" dirty="0" smtClean="0"/>
              <a:t>Next </a:t>
            </a:r>
            <a:r>
              <a:rPr lang="en-US" altLang="zh-CN" dirty="0"/>
              <a:t>Sentence </a:t>
            </a:r>
            <a:r>
              <a:rPr lang="en-US" altLang="zh-CN" dirty="0" smtClean="0"/>
              <a:t>Prediction</a:t>
            </a:r>
          </a:p>
          <a:p>
            <a:pPr lvl="1"/>
            <a:r>
              <a:rPr lang="zh-CN" altLang="en-US" dirty="0"/>
              <a:t>训练的输入是句子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 smtClean="0"/>
              <a:t>B</a:t>
            </a:r>
            <a:endParaRPr lang="en-US" altLang="zh-CN" dirty="0"/>
          </a:p>
          <a:p>
            <a:pPr lvl="1"/>
            <a:r>
              <a:rPr lang="en-US" altLang="zh-CN" dirty="0" smtClean="0"/>
              <a:t>B</a:t>
            </a:r>
            <a:r>
              <a:rPr lang="zh-CN" altLang="en-US" dirty="0" smtClean="0"/>
              <a:t>有</a:t>
            </a:r>
            <a:r>
              <a:rPr lang="en-US" altLang="zh-CN" dirty="0" smtClean="0"/>
              <a:t>50</a:t>
            </a:r>
            <a:r>
              <a:rPr lang="en-US" altLang="zh-CN" dirty="0"/>
              <a:t> </a:t>
            </a:r>
            <a:r>
              <a:rPr lang="en-US" altLang="zh-CN" dirty="0" smtClean="0"/>
              <a:t>%</a:t>
            </a:r>
            <a:r>
              <a:rPr lang="zh-CN" altLang="en-US" dirty="0" smtClean="0"/>
              <a:t>概率是</a:t>
            </a:r>
            <a:r>
              <a:rPr lang="en-US" altLang="zh-CN" dirty="0"/>
              <a:t>A</a:t>
            </a:r>
            <a:r>
              <a:rPr lang="zh-CN" altLang="en-US" dirty="0"/>
              <a:t>的下一</a:t>
            </a:r>
            <a:r>
              <a:rPr lang="zh-CN" altLang="en-US" dirty="0" smtClean="0"/>
              <a:t>句，</a:t>
            </a:r>
            <a:r>
              <a:rPr lang="en-US" altLang="zh-CN" dirty="0" smtClean="0"/>
              <a:t>50%</a:t>
            </a:r>
            <a:r>
              <a:rPr lang="zh-CN" altLang="en-US" dirty="0" smtClean="0"/>
              <a:t>概率是随机句子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00" y="4899754"/>
            <a:ext cx="4744509" cy="1093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040" y="4899754"/>
            <a:ext cx="5252542" cy="11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r>
              <a:rPr lang="zh-CN" altLang="en-US" dirty="0" smtClean="0"/>
              <a:t>：任务模型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397" y="1202228"/>
            <a:ext cx="6155698" cy="56300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9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r>
              <a:rPr lang="zh-CN" altLang="en-US" dirty="0" smtClean="0"/>
              <a:t>（多隐</a:t>
            </a:r>
            <a:r>
              <a:rPr lang="zh-CN" altLang="en-US" dirty="0"/>
              <a:t>藏层）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2068658"/>
            <a:ext cx="10939462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6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</a:t>
            </a:r>
            <a:r>
              <a:rPr lang="zh-CN" altLang="en-US" dirty="0" smtClean="0"/>
              <a:t>中的记忆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记忆：外界信息在人脑中的内部表</a:t>
            </a:r>
            <a:r>
              <a:rPr lang="zh-CN" altLang="en-US" dirty="0" smtClean="0"/>
              <a:t>示</a:t>
            </a:r>
            <a:endParaRPr lang="en-US" altLang="zh-CN" dirty="0" smtClean="0"/>
          </a:p>
          <a:p>
            <a:r>
              <a:rPr lang="zh-CN" altLang="en-US" dirty="0" smtClean="0"/>
              <a:t>记忆</a:t>
            </a:r>
            <a:r>
              <a:rPr lang="zh-CN" altLang="en-US" dirty="0"/>
              <a:t>在大脑皮层是</a:t>
            </a:r>
            <a:r>
              <a:rPr lang="zh-CN" altLang="en-US" dirty="0">
                <a:solidFill>
                  <a:srgbClr val="FF0000"/>
                </a:solidFill>
              </a:rPr>
              <a:t>分布式存储</a:t>
            </a:r>
            <a:r>
              <a:rPr lang="zh-CN" altLang="en-US" dirty="0"/>
              <a:t>的，而不是存储于某个局部区域</a:t>
            </a:r>
            <a:endParaRPr lang="en-US" altLang="zh-CN" dirty="0" smtClean="0"/>
          </a:p>
          <a:p>
            <a:pPr lvl="1"/>
            <a:r>
              <a:rPr lang="zh-CN" altLang="en-US" dirty="0"/>
              <a:t>当大脑皮层的不同部位损伤时，</a:t>
            </a:r>
            <a:r>
              <a:rPr lang="zh-CN" altLang="en-US" dirty="0" smtClean="0"/>
              <a:t>其导</a:t>
            </a:r>
            <a:r>
              <a:rPr lang="zh-CN" altLang="en-US" dirty="0"/>
              <a:t>致的不同行为表现似乎取决于损伤的程度而不是损伤的确切位置</a:t>
            </a:r>
            <a:endParaRPr lang="en-US" altLang="zh-CN" dirty="0"/>
          </a:p>
          <a:p>
            <a:r>
              <a:rPr lang="zh-CN" altLang="en-US" dirty="0"/>
              <a:t>记忆过程</a:t>
            </a:r>
            <a:endParaRPr lang="en-US" altLang="zh-CN" dirty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短</a:t>
            </a:r>
            <a:r>
              <a:rPr lang="zh-CN" altLang="en-US" dirty="0">
                <a:solidFill>
                  <a:srgbClr val="FF0000"/>
                </a:solidFill>
              </a:rPr>
              <a:t>期记</a:t>
            </a:r>
            <a:r>
              <a:rPr lang="zh-CN" altLang="en-US" dirty="0" smtClean="0">
                <a:solidFill>
                  <a:srgbClr val="FF0000"/>
                </a:solidFill>
              </a:rPr>
              <a:t>忆</a:t>
            </a:r>
            <a:r>
              <a:rPr lang="zh-CN" altLang="en-US" dirty="0" smtClean="0"/>
              <a:t>，</a:t>
            </a:r>
            <a:r>
              <a:rPr lang="zh-CN" altLang="en-US" dirty="0"/>
              <a:t>体现为神经元的活</a:t>
            </a:r>
            <a:r>
              <a:rPr lang="zh-CN" altLang="en-US" dirty="0" smtClean="0"/>
              <a:t>动，神经连接的暂时性强化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工作记忆</a:t>
            </a:r>
            <a:r>
              <a:rPr lang="zh-CN" altLang="en-US" dirty="0"/>
              <a:t>，在执行某个认知行为</a:t>
            </a:r>
            <a:r>
              <a:rPr lang="zh-CN" altLang="en-US" dirty="0" smtClean="0"/>
              <a:t>（如算</a:t>
            </a:r>
            <a:r>
              <a:rPr lang="zh-CN" altLang="en-US" dirty="0"/>
              <a:t>术运算）时， 工作记忆是一个记忆的临时存储和处理系</a:t>
            </a:r>
            <a:r>
              <a:rPr lang="zh-CN" altLang="en-US" dirty="0" smtClean="0"/>
              <a:t>统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结</a:t>
            </a:r>
            <a:r>
              <a:rPr lang="zh-CN" altLang="en-US" dirty="0">
                <a:solidFill>
                  <a:srgbClr val="FF0000"/>
                </a:solidFill>
              </a:rPr>
              <a:t>构记忆</a:t>
            </a:r>
            <a:r>
              <a:rPr lang="zh-CN" altLang="en-US" dirty="0"/>
              <a:t>（长期记忆），体现为神经元之间的连接形</a:t>
            </a:r>
            <a:r>
              <a:rPr lang="zh-CN" altLang="en-US" dirty="0" smtClean="0"/>
              <a:t>态</a:t>
            </a:r>
            <a:endParaRPr lang="en-US" altLang="zh-CN" dirty="0"/>
          </a:p>
          <a:p>
            <a:r>
              <a:rPr lang="zh-CN" altLang="en-US" dirty="0"/>
              <a:t>特点：联想记忆（</a:t>
            </a:r>
            <a:r>
              <a:rPr lang="en-US" altLang="zh-CN" dirty="0"/>
              <a:t>Associative Memory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基于内容寻址的存储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66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6F34EF32-0685-4817-BCD2-EC28B1614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42" y="2576743"/>
            <a:ext cx="5920959" cy="25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</a:t>
            </a:r>
            <a:r>
              <a:rPr lang="zh-CN" altLang="en-US" dirty="0" smtClean="0"/>
              <a:t>忆</a:t>
            </a:r>
            <a:r>
              <a:rPr lang="zh-CN" altLang="en-US" dirty="0"/>
              <a:t>增</a:t>
            </a:r>
            <a:r>
              <a:rPr lang="zh-CN" altLang="en-US" dirty="0" smtClean="0"/>
              <a:t>强神经网络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74785-B0C3-4C94-9DFA-82F1E7A9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99" y="2588395"/>
            <a:ext cx="4510769" cy="22098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5018" y="5336774"/>
            <a:ext cx="4918229" cy="9499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负责信息处理，并与外界的交互 （接受外界的输入信息并产生输出到外界）。主网络还同时通过读写模块 和外部记忆进行交互</a:t>
            </a:r>
          </a:p>
        </p:txBody>
      </p:sp>
      <p:sp>
        <p:nvSpPr>
          <p:cNvPr id="7" name="Up Arrow 6"/>
          <p:cNvSpPr/>
          <p:nvPr/>
        </p:nvSpPr>
        <p:spPr>
          <a:xfrm>
            <a:off x="4784132" y="4696517"/>
            <a:ext cx="288000" cy="468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31041" y="2648299"/>
                <a:ext cx="4637110" cy="9233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外部记忆单元用来存储信息，一般分为</a:t>
                </a:r>
                <a:r>
                  <a:rPr lang="zh-CN" altLang="en-US" dirty="0"/>
                  <a:t>多个</a:t>
                </a:r>
                <a:r>
                  <a:rPr lang="zh-CN" altLang="en-US" dirty="0" smtClean="0"/>
                  <a:t>记忆片段，一</a:t>
                </a:r>
                <a:r>
                  <a:rPr lang="zh-CN" altLang="en-US" dirty="0"/>
                  <a:t>般用向</a:t>
                </a:r>
                <a:r>
                  <a:rPr lang="zh-CN" altLang="en-US" dirty="0" smtClean="0"/>
                  <a:t>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· · · 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dirty="0"/>
                  <a:t>来表</a:t>
                </a:r>
                <a:r>
                  <a:rPr lang="zh-CN" altLang="en-US" dirty="0" smtClean="0"/>
                  <a:t>示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不</a:t>
                </a:r>
                <a:r>
                  <a:rPr lang="zh-CN" altLang="en-US" dirty="0"/>
                  <a:t>需要全时参与主网</a:t>
                </a:r>
                <a:r>
                  <a:rPr lang="zh-CN" altLang="en-US" dirty="0" smtClean="0"/>
                  <a:t>络运</a:t>
                </a:r>
                <a:r>
                  <a:rPr lang="zh-CN" altLang="en-US" dirty="0"/>
                  <a:t>算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041" y="2648299"/>
                <a:ext cx="4637110" cy="923330"/>
              </a:xfrm>
              <a:prstGeom prst="rect">
                <a:avLst/>
              </a:prstGeom>
              <a:blipFill>
                <a:blip r:embed="rId3"/>
                <a:stretch>
                  <a:fillRect l="-1050" t="-3268" b="-8497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Arrow 8"/>
          <p:cNvSpPr/>
          <p:nvPr/>
        </p:nvSpPr>
        <p:spPr>
          <a:xfrm>
            <a:off x="6574746" y="2927796"/>
            <a:ext cx="468000" cy="288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7089" y="2960756"/>
                <a:ext cx="2837648" cy="122174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读取模块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：根据主网络生成的查询向</a:t>
                </a:r>
                <a:r>
                  <a:rPr lang="zh-CN" altLang="en-US" dirty="0" smtClean="0"/>
                  <a:t>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从外部记忆单元中读取相应 的信息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89" y="2960756"/>
                <a:ext cx="2837648" cy="1221745"/>
              </a:xfrm>
              <a:prstGeom prst="rect">
                <a:avLst/>
              </a:prstGeom>
              <a:blipFill>
                <a:blip r:embed="rId4"/>
                <a:stretch>
                  <a:fillRect l="-1713" t="-2985" b="-4975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3114810" y="3693321"/>
            <a:ext cx="46800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876077" y="3837385"/>
                <a:ext cx="3992074" cy="9233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写入模块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：根据主网络生成的查询向</a:t>
                </a:r>
                <a:r>
                  <a:rPr lang="zh-CN" altLang="en-US" dirty="0" smtClean="0"/>
                  <a:t>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/>
                  <a:t>和要写入的信息</a:t>
                </a:r>
                <a:r>
                  <a:rPr lang="en-US" altLang="zh-CN" dirty="0"/>
                  <a:t>a </a:t>
                </a:r>
                <a:r>
                  <a:rPr lang="zh-CN" altLang="en-US" dirty="0"/>
                  <a:t>来更新</a:t>
                </a:r>
                <a:r>
                  <a:rPr lang="zh-CN" altLang="en-US" dirty="0" smtClean="0"/>
                  <a:t>外部</a:t>
                </a:r>
                <a:r>
                  <a:rPr lang="zh-CN" altLang="en-US" dirty="0"/>
                  <a:t>记忆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,∀1≤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077" y="3837385"/>
                <a:ext cx="3992074" cy="923330"/>
              </a:xfrm>
              <a:prstGeom prst="rect">
                <a:avLst/>
              </a:prstGeom>
              <a:blipFill>
                <a:blip r:embed="rId5"/>
                <a:stretch>
                  <a:fillRect l="-1220" t="-3268" b="-8497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Arrow 12"/>
          <p:cNvSpPr/>
          <p:nvPr/>
        </p:nvSpPr>
        <p:spPr>
          <a:xfrm>
            <a:off x="6574745" y="3837321"/>
            <a:ext cx="1188129" cy="288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2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记忆增强神经网络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每</a:t>
            </a:r>
            <a:r>
              <a:rPr lang="zh-CN" altLang="en-US" dirty="0"/>
              <a:t>个记忆片段都可以按地址读</a:t>
            </a:r>
            <a:r>
              <a:rPr lang="zh-CN" altLang="en-US" dirty="0" smtClean="0"/>
              <a:t>取和</a:t>
            </a:r>
            <a:r>
              <a:rPr lang="zh-CN" altLang="en-US" dirty="0"/>
              <a:t>写</a:t>
            </a:r>
            <a:r>
              <a:rPr lang="zh-CN" altLang="en-US" dirty="0" smtClean="0"/>
              <a:t>入</a:t>
            </a:r>
            <a:endParaRPr lang="en-US" altLang="zh-CN" dirty="0" smtClean="0"/>
          </a:p>
          <a:p>
            <a:r>
              <a:rPr lang="zh-CN" altLang="en-US" dirty="0" smtClean="0"/>
              <a:t>按</a:t>
            </a:r>
            <a:r>
              <a:rPr lang="zh-CN" altLang="en-US" dirty="0">
                <a:solidFill>
                  <a:srgbClr val="FF0000"/>
                </a:solidFill>
              </a:rPr>
              <a:t>内容寻址</a:t>
            </a:r>
            <a:r>
              <a:rPr lang="zh-CN" altLang="en-US" dirty="0"/>
              <a:t>的</a:t>
            </a:r>
            <a:r>
              <a:rPr lang="zh-CN" altLang="en-US" dirty="0" smtClean="0"/>
              <a:t>方式</a:t>
            </a:r>
            <a:r>
              <a:rPr lang="zh-CN" altLang="en-US" dirty="0"/>
              <a:t>进行定</a:t>
            </a:r>
            <a:r>
              <a:rPr lang="zh-CN" altLang="en-US" dirty="0" smtClean="0"/>
              <a:t>位并进</a:t>
            </a:r>
            <a:r>
              <a:rPr lang="zh-CN" altLang="en-US" dirty="0"/>
              <a:t>行读取或写入操</a:t>
            </a:r>
            <a:r>
              <a:rPr lang="zh-CN" altLang="en-US" dirty="0" smtClean="0"/>
              <a:t>作</a:t>
            </a:r>
            <a:endParaRPr lang="en-US" altLang="zh-CN" dirty="0" smtClean="0"/>
          </a:p>
          <a:p>
            <a:r>
              <a:rPr lang="zh-CN" altLang="en-US" dirty="0"/>
              <a:t>按内容寻址通常使用</a:t>
            </a:r>
            <a:r>
              <a:rPr lang="zh-CN" altLang="en-US" dirty="0">
                <a:solidFill>
                  <a:srgbClr val="FF0000"/>
                </a:solidFill>
              </a:rPr>
              <a:t>注意力机制</a:t>
            </a:r>
            <a:r>
              <a:rPr lang="zh-CN" altLang="en-US" dirty="0" smtClean="0"/>
              <a:t>来实现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通过引入外部记</a:t>
            </a:r>
            <a:r>
              <a:rPr lang="zh-CN" altLang="en-US" dirty="0" smtClean="0"/>
              <a:t>忆将</a:t>
            </a:r>
            <a:r>
              <a:rPr lang="zh-CN" altLang="en-US" dirty="0"/>
              <a:t>神经网络的参数和记忆容量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分离</a:t>
            </a:r>
            <a:r>
              <a:rPr lang="zh-CN" altLang="en-US" dirty="0" smtClean="0"/>
              <a:t>，即</a:t>
            </a:r>
            <a:r>
              <a:rPr lang="zh-CN" altLang="en-US" dirty="0"/>
              <a:t>在</a:t>
            </a:r>
            <a:r>
              <a:rPr lang="zh-CN" altLang="en-US" dirty="0" smtClean="0"/>
              <a:t>少量</a:t>
            </a:r>
            <a:r>
              <a:rPr lang="zh-CN" altLang="en-US" dirty="0"/>
              <a:t>增加网络参数的条件下可以</a:t>
            </a:r>
            <a:r>
              <a:rPr lang="zh-CN" altLang="en-US" dirty="0">
                <a:solidFill>
                  <a:srgbClr val="FF0000"/>
                </a:solidFill>
              </a:rPr>
              <a:t>大幅增加网络容</a:t>
            </a:r>
            <a:r>
              <a:rPr lang="zh-CN" altLang="en-US" dirty="0" smtClean="0">
                <a:solidFill>
                  <a:srgbClr val="FF0000"/>
                </a:solidFill>
              </a:rPr>
              <a:t>量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915" y="3257659"/>
            <a:ext cx="3647619" cy="17523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5765" y="3949183"/>
            <a:ext cx="229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读取模型的实现：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9665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典型记忆网</a:t>
            </a:r>
            <a:r>
              <a:rPr lang="zh-CN" altLang="en-US" dirty="0" smtClean="0"/>
              <a:t>络的应用场景：神经推理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550" y="2771565"/>
            <a:ext cx="10939462" cy="14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3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zh-CN" altLang="en-US" dirty="0" smtClean="0"/>
              <a:t>记</a:t>
            </a:r>
            <a:r>
              <a:rPr lang="zh-CN" altLang="en-US" dirty="0"/>
              <a:t>忆网络</a:t>
            </a:r>
            <a:r>
              <a:rPr lang="zh-CN" altLang="en-US" dirty="0" smtClean="0"/>
              <a:t>：</a:t>
            </a:r>
            <a:r>
              <a:rPr lang="zh-CN" altLang="en-US" dirty="0"/>
              <a:t>端</a:t>
            </a:r>
            <a:r>
              <a:rPr lang="zh-CN" altLang="en-US" dirty="0" smtClean="0"/>
              <a:t>到端记忆网络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F085C548-8E45-4094-A0DD-B20908DE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08" y="2268244"/>
            <a:ext cx="5056547" cy="2139099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14CFA3CA-22D8-486A-805A-48BBBD526B99}"/>
              </a:ext>
            </a:extLst>
          </p:cNvPr>
          <p:cNvSpPr txBox="1"/>
          <p:nvPr/>
        </p:nvSpPr>
        <p:spPr>
          <a:xfrm>
            <a:off x="2450964" y="4646762"/>
            <a:ext cx="13388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7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120378" y="4168195"/>
            <a:ext cx="888630" cy="478567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0">
            <a:extLst>
              <a:ext uri="{FF2B5EF4-FFF2-40B4-BE49-F238E27FC236}">
                <a16:creationId xmlns:a16="http://schemas.microsoft.com/office/drawing/2014/main" id="{1BDF08C4-169A-47BF-AC40-3BA620AB52BB}"/>
              </a:ext>
            </a:extLst>
          </p:cNvPr>
          <p:cNvSpPr txBox="1"/>
          <p:nvPr/>
        </p:nvSpPr>
        <p:spPr>
          <a:xfrm>
            <a:off x="2425194" y="39885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9" name="文本框 11">
            <a:extLst>
              <a:ext uri="{FF2B5EF4-FFF2-40B4-BE49-F238E27FC236}">
                <a16:creationId xmlns:a16="http://schemas.microsoft.com/office/drawing/2014/main" id="{AB9AE9BA-63AD-4F4F-BBA6-8E8CF670CA47}"/>
              </a:ext>
            </a:extLst>
          </p:cNvPr>
          <p:cNvSpPr txBox="1"/>
          <p:nvPr/>
        </p:nvSpPr>
        <p:spPr>
          <a:xfrm>
            <a:off x="8200008" y="39885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3525" y="2028825"/>
            <a:ext cx="184785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两组记忆单元，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用来寻址</a:t>
            </a:r>
            <a:endParaRPr lang="en-US" altLang="zh-CN" dirty="0" smtClean="0"/>
          </a:p>
          <a:p>
            <a:r>
              <a:rPr lang="en-US" altLang="zh-CN" dirty="0" smtClean="0"/>
              <a:t>C</a:t>
            </a:r>
            <a:r>
              <a:rPr lang="zh-CN" altLang="en-US" dirty="0" smtClean="0"/>
              <a:t>用来输出</a:t>
            </a:r>
            <a:endParaRPr lang="zh-CN" alt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24150" y="2524125"/>
            <a:ext cx="1284858" cy="5524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590800" y="2855706"/>
            <a:ext cx="1782822" cy="4856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678422" y="3988578"/>
            <a:ext cx="357733" cy="608011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t="9125"/>
          <a:stretch/>
        </p:blipFill>
        <p:spPr>
          <a:xfrm>
            <a:off x="4057861" y="4596589"/>
            <a:ext cx="1956588" cy="577989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841101" y="4903339"/>
                <a:ext cx="3298788" cy="94192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多跳操作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参</a:t>
                </a:r>
                <a:r>
                  <a:rPr lang="zh-CN" altLang="en-US" dirty="0" smtClean="0"/>
                  <a:t>数一般共享</a:t>
                </a:r>
                <a:endParaRPr lang="en-US" altLang="zh-CN" dirty="0" smtClean="0"/>
              </a:p>
              <a:p>
                <a:r>
                  <a:rPr lang="zh-CN" altLang="en-US" dirty="0"/>
                  <a:t>外</a:t>
                </a:r>
                <a:r>
                  <a:rPr lang="zh-CN" altLang="en-US" dirty="0" smtClean="0"/>
                  <a:t>部记忆一般也共享使用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101" y="4903339"/>
                <a:ext cx="3298788" cy="941925"/>
              </a:xfrm>
              <a:prstGeom prst="rect">
                <a:avLst/>
              </a:prstGeom>
              <a:blipFill>
                <a:blip r:embed="rId4"/>
                <a:stretch>
                  <a:fillRect l="-1289" t="-637" b="-828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H="1" flipV="1">
            <a:off x="5313109" y="4134651"/>
            <a:ext cx="1513141" cy="818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484248" y="4168195"/>
            <a:ext cx="557902" cy="7173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83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典型记忆网络：端到端记忆网络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38" y="1556951"/>
            <a:ext cx="10939462" cy="49461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08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典型记忆网络：端到</a:t>
            </a:r>
            <a:r>
              <a:rPr lang="zh-CN" altLang="en-US" dirty="0" smtClean="0"/>
              <a:t>端键值记</a:t>
            </a:r>
            <a:r>
              <a:rPr lang="zh-CN" altLang="en-US" dirty="0"/>
              <a:t>忆网络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7" y="2695621"/>
            <a:ext cx="10939462" cy="381430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224955" y="2224454"/>
            <a:ext cx="555762" cy="1608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42" y="2224455"/>
            <a:ext cx="2089555" cy="60027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 flipH="1">
            <a:off x="8071338" y="2620108"/>
            <a:ext cx="1239717" cy="12133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360" y="1754897"/>
            <a:ext cx="3628571" cy="457143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725052" y="2224454"/>
                <a:ext cx="2294792" cy="4113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052" y="2224454"/>
                <a:ext cx="2294792" cy="411395"/>
              </a:xfrm>
              <a:prstGeom prst="rect">
                <a:avLst/>
              </a:prstGeom>
              <a:blipFill>
                <a:blip r:embed="rId5"/>
                <a:stretch>
                  <a:fillRect b="-579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4167553" y="2720154"/>
            <a:ext cx="52755" cy="1252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4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典型记忆网络</a:t>
            </a:r>
            <a:r>
              <a:rPr lang="zh-CN" altLang="en-US" dirty="0" smtClean="0"/>
              <a:t>：动态网络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39" y="1963129"/>
            <a:ext cx="9647619" cy="456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5" y="1388288"/>
            <a:ext cx="3571429" cy="4095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62113" y="2281561"/>
            <a:ext cx="346229" cy="6480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5362112" y="3045044"/>
            <a:ext cx="346229" cy="6480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5708341" y="1593050"/>
            <a:ext cx="546154" cy="68851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>
            <a:off x="5708341" y="1593050"/>
            <a:ext cx="546154" cy="17760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9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神经图</a:t>
            </a:r>
            <a:r>
              <a:rPr lang="zh-CN" altLang="en-US" dirty="0"/>
              <a:t>灵</a:t>
            </a:r>
            <a:r>
              <a:rPr lang="zh-CN" altLang="en-US" dirty="0" smtClean="0"/>
              <a:t>机：</a:t>
            </a:r>
            <a:r>
              <a:rPr lang="en-US" altLang="zh-CN" dirty="0"/>
              <a:t> Neural Turing Machine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4577F-AF2E-4C4E-9F16-BC995150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590925"/>
            <a:ext cx="3755670" cy="1964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05550" y="2726726"/>
            <a:ext cx="51244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一</a:t>
            </a:r>
            <a:r>
              <a:rPr lang="zh-CN" altLang="en-US" dirty="0">
                <a:solidFill>
                  <a:srgbClr val="FF0000"/>
                </a:solidFill>
              </a:rPr>
              <a:t>条无限长的织带</a:t>
            </a:r>
            <a:r>
              <a:rPr lang="zh-CN" altLang="en-US" dirty="0"/>
              <a:t>：纸带上有一个个方格组成，每个方格可以存储一个 符号； 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一</a:t>
            </a:r>
            <a:r>
              <a:rPr lang="zh-CN" altLang="en-US" dirty="0">
                <a:solidFill>
                  <a:srgbClr val="FF0000"/>
                </a:solidFill>
              </a:rPr>
              <a:t>个符号表</a:t>
            </a:r>
            <a:r>
              <a:rPr lang="zh-CN" altLang="en-US" dirty="0"/>
              <a:t>：纸带上可能出现的所有符号的集合，包含一个特殊的空白</a:t>
            </a:r>
            <a:r>
              <a:rPr lang="zh-CN" altLang="en-US" dirty="0" smtClean="0"/>
              <a:t>符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一</a:t>
            </a:r>
            <a:r>
              <a:rPr lang="zh-CN" altLang="en-US" dirty="0">
                <a:solidFill>
                  <a:srgbClr val="FF0000"/>
                </a:solidFill>
              </a:rPr>
              <a:t>个读写头</a:t>
            </a:r>
            <a:r>
              <a:rPr lang="zh-CN" altLang="en-US" dirty="0"/>
              <a:t>：指向纸带上某个方格的指针，每次可以向左或右移动一个位 置，并可以读取、擦除、写入当前方格中的内容；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一</a:t>
            </a:r>
            <a:r>
              <a:rPr lang="zh-CN" altLang="en-US" dirty="0">
                <a:solidFill>
                  <a:srgbClr val="FF0000"/>
                </a:solidFill>
              </a:rPr>
              <a:t>个状态寄存器</a:t>
            </a:r>
            <a:r>
              <a:rPr lang="zh-CN" altLang="en-US" dirty="0"/>
              <a:t>：用来保存图灵机当前所处的状态，其中包含两个特殊的 状态：起始状态和终止状态； 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一</a:t>
            </a:r>
            <a:r>
              <a:rPr lang="zh-CN" altLang="en-US" dirty="0">
                <a:solidFill>
                  <a:srgbClr val="FF0000"/>
                </a:solidFill>
              </a:rPr>
              <a:t>套控制规则</a:t>
            </a:r>
            <a:r>
              <a:rPr lang="zh-CN" altLang="en-US" dirty="0"/>
              <a:t>：根据当前机器所处的状态以及当前读写头所指的方格上的 符号来确定读写头下一步的动作，令机器进入一个新的状态。</a:t>
            </a:r>
          </a:p>
        </p:txBody>
      </p:sp>
    </p:spTree>
    <p:extLst>
      <p:ext uri="{BB962C8B-B14F-4D97-AF65-F5344CB8AC3E}">
        <p14:creationId xmlns:p14="http://schemas.microsoft.com/office/powerpoint/2010/main" val="25425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循环神经网络（多隐藏层）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2086661"/>
            <a:ext cx="10939462" cy="39419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  <a:endParaRPr lang="en-US" altLang="zh-CN" dirty="0"/>
          </a:p>
          <a:p>
            <a:pPr lvl="1"/>
            <a:r>
              <a:rPr lang="zh-CN" altLang="en-US" dirty="0"/>
              <a:t>控制器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  <a:endParaRPr lang="en-US" altLang="zh-CN" dirty="0"/>
          </a:p>
          <a:p>
            <a:r>
              <a:rPr lang="zh-CN" altLang="en-US" dirty="0"/>
              <a:t>整个架构可微分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1905000"/>
            <a:ext cx="50673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1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神经图灵机示例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4EFD9D50-DE62-4193-847C-874DD9D8F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48" y="2313169"/>
            <a:ext cx="3777442" cy="34889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4969" y="4611141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控制器为一个前馈或循</a:t>
            </a:r>
            <a:r>
              <a:rPr lang="zh-CN" altLang="en-US" dirty="0" smtClean="0"/>
              <a:t>环神</a:t>
            </a:r>
            <a:r>
              <a:rPr lang="zh-CN" altLang="en-US" dirty="0"/>
              <a:t>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72486" y="2679019"/>
                <a:ext cx="3128573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在时刻</a:t>
                </a:r>
                <a:r>
                  <a:rPr lang="en-US" altLang="zh-CN" dirty="0"/>
                  <a:t>t, </a:t>
                </a:r>
                <a:r>
                  <a:rPr lang="zh-CN" altLang="en-US" dirty="0"/>
                  <a:t>外部记忆的内容记为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· · · 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通</a:t>
                </a:r>
                <a:r>
                  <a:rPr lang="zh-CN" altLang="en-US" dirty="0" smtClean="0"/>
                  <a:t>过注意力机制来寻址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486" y="2679019"/>
                <a:ext cx="3128573" cy="935513"/>
              </a:xfrm>
              <a:prstGeom prst="rect">
                <a:avLst/>
              </a:prstGeom>
              <a:blipFill>
                <a:blip r:embed="rId3"/>
                <a:stretch>
                  <a:fillRect l="-1754" t="-3247" r="-1365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80" y="3755745"/>
            <a:ext cx="2601641" cy="2942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486" y="1418023"/>
            <a:ext cx="1598437" cy="70893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7219950" y="1905000"/>
            <a:ext cx="1176338" cy="56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H="1" flipV="1">
            <a:off x="5953125" y="3867150"/>
            <a:ext cx="2156755" cy="3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42550" y="2406627"/>
                <a:ext cx="31285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控制器产生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删除向量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/>
                  <a:t>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增加向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为</a:t>
                </a:r>
                <a:r>
                  <a:rPr lang="zh-CN" altLang="en-US" dirty="0"/>
                  <a:t>要从外部记忆中删除的信息和要增加的信息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50" y="2406627"/>
                <a:ext cx="3128573" cy="923330"/>
              </a:xfrm>
              <a:prstGeom prst="rect">
                <a:avLst/>
              </a:prstGeom>
              <a:blipFill>
                <a:blip r:embed="rId6"/>
                <a:stretch>
                  <a:fillRect l="-1556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7" idx="1"/>
          </p:cNvCxnSpPr>
          <p:nvPr/>
        </p:nvCxnSpPr>
        <p:spPr>
          <a:xfrm flipH="1" flipV="1">
            <a:off x="7686675" y="4863476"/>
            <a:ext cx="538294" cy="7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09731" y="3780144"/>
                <a:ext cx="3219319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删除操作是根据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注意力分布</a:t>
                </a:r>
                <a:r>
                  <a:rPr lang="zh-CN" altLang="en-US" dirty="0"/>
                  <a:t>来按比例地在每个记忆片段中删除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，增加</a:t>
                </a:r>
                <a:r>
                  <a:rPr lang="zh-CN" altLang="en-US" dirty="0" smtClean="0"/>
                  <a:t>操作</a:t>
                </a:r>
                <a:r>
                  <a:rPr lang="zh-CN" altLang="en-US" dirty="0"/>
                  <a:t>根据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注意力分布</a:t>
                </a:r>
                <a:r>
                  <a:rPr lang="zh-CN" altLang="en-US" dirty="0"/>
                  <a:t>来进行按比例地给每个记忆片段加入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31" y="3780144"/>
                <a:ext cx="3219319" cy="1477328"/>
              </a:xfrm>
              <a:prstGeom prst="rect">
                <a:avLst/>
              </a:prstGeom>
              <a:blipFill>
                <a:blip r:embed="rId7"/>
                <a:stretch>
                  <a:fillRect l="-1515" t="-2066" r="-18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31" y="5450534"/>
            <a:ext cx="4809747" cy="51425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0" idx="3"/>
          </p:cNvCxnSpPr>
          <p:nvPr/>
        </p:nvCxnSpPr>
        <p:spPr>
          <a:xfrm>
            <a:off x="3771123" y="2868292"/>
            <a:ext cx="2182002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3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</a:t>
            </a:r>
            <a:r>
              <a:rPr lang="zh-CN" altLang="en-US" dirty="0" smtClean="0"/>
              <a:t>态键值网络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11" name="图片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3" y="2771702"/>
            <a:ext cx="5770230" cy="350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024" y="4837966"/>
            <a:ext cx="1533021" cy="15413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椭圆形标注 16"/>
          <p:cNvSpPr/>
          <p:nvPr/>
        </p:nvSpPr>
        <p:spPr>
          <a:xfrm>
            <a:off x="9205080" y="3949380"/>
            <a:ext cx="1730907" cy="378966"/>
          </a:xfrm>
          <a:prstGeom prst="wedgeEllipseCallout">
            <a:avLst>
              <a:gd name="adj1" fmla="val -25369"/>
              <a:gd name="adj2" fmla="val 106349"/>
            </a:avLst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>
                <a:latin typeface="微软雅黑" pitchFamily="34" charset="-122"/>
                <a:ea typeface="微软雅黑" pitchFamily="34" charset="-122"/>
              </a:rPr>
              <a:t>学生认知能力分布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7397676" y="5033639"/>
            <a:ext cx="861134" cy="48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3" descr="C:\Users\qi\AppData\Roaming\Tencent\Users\233292479\QQ\WinTemp\RichOle\7G68[H5YZ`0RSG}P(RU7]1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05" y="728676"/>
            <a:ext cx="5335587" cy="28432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5"/>
          <p:cNvSpPr/>
          <p:nvPr/>
        </p:nvSpPr>
        <p:spPr>
          <a:xfrm>
            <a:off x="4229142" y="1516076"/>
            <a:ext cx="3227388" cy="45243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矩形 6"/>
          <p:cNvSpPr/>
          <p:nvPr/>
        </p:nvSpPr>
        <p:spPr>
          <a:xfrm>
            <a:off x="7167605" y="652476"/>
            <a:ext cx="936625" cy="4984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</a:t>
            </a:r>
            <a:r>
              <a:rPr lang="zh-CN" altLang="en-US" dirty="0" smtClean="0"/>
              <a:t>态键值网络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115" y="1889382"/>
            <a:ext cx="4295323" cy="419182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73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20420" y="5308846"/>
                <a:ext cx="1882066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知识点矩阵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20" y="5308846"/>
                <a:ext cx="1882066" cy="374270"/>
              </a:xfrm>
              <a:prstGeom prst="rect">
                <a:avLst/>
              </a:prstGeom>
              <a:blipFill>
                <a:blip r:embed="rId3"/>
                <a:stretch>
                  <a:fillRect l="-2589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2831977" y="4536490"/>
            <a:ext cx="1038687" cy="9594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47048" y="2351129"/>
                <a:ext cx="2228811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</a:t>
                </a:r>
                <a:r>
                  <a:rPr lang="zh-CN" altLang="en-US" dirty="0" smtClean="0"/>
                  <a:t>时刻知识点掌握情况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48" y="2351129"/>
                <a:ext cx="2228811" cy="669992"/>
              </a:xfrm>
              <a:prstGeom prst="rect">
                <a:avLst/>
              </a:prstGeom>
              <a:blipFill>
                <a:blip r:embed="rId4"/>
                <a:stretch>
                  <a:fillRect l="-2466" t="-545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2646385" y="2842428"/>
            <a:ext cx="1224279" cy="4201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38" y="4013006"/>
            <a:ext cx="2619048" cy="44761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102486" y="4013007"/>
            <a:ext cx="697157" cy="2238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512" y="2028981"/>
            <a:ext cx="2066667" cy="657143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4931311" y="2441359"/>
            <a:ext cx="1111095" cy="4673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390" y="1276370"/>
            <a:ext cx="2638095" cy="390476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>
            <a:off x="4962262" y="1471608"/>
            <a:ext cx="943128" cy="7472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386" y="1542101"/>
            <a:ext cx="2466667" cy="43809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6" idx="3"/>
          </p:cNvCxnSpPr>
          <p:nvPr/>
        </p:nvCxnSpPr>
        <p:spPr>
          <a:xfrm>
            <a:off x="3915053" y="1761149"/>
            <a:ext cx="510387" cy="1868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6179" y="3426751"/>
            <a:ext cx="2419048" cy="40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2846" y="4236815"/>
            <a:ext cx="2285714" cy="342857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0" idx="1"/>
          </p:cNvCxnSpPr>
          <p:nvPr/>
        </p:nvCxnSpPr>
        <p:spPr>
          <a:xfrm flipH="1">
            <a:off x="5905391" y="3626751"/>
            <a:ext cx="1960788" cy="8258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1"/>
          </p:cNvCxnSpPr>
          <p:nvPr/>
        </p:nvCxnSpPr>
        <p:spPr>
          <a:xfrm flipH="1">
            <a:off x="6569629" y="4408244"/>
            <a:ext cx="1363217" cy="17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321576" y="2851517"/>
            <a:ext cx="3735356" cy="432608"/>
            <a:chOff x="7557813" y="5498056"/>
            <a:chExt cx="3735356" cy="43260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62575" y="5521140"/>
              <a:ext cx="1942857" cy="40952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57813" y="5498056"/>
              <a:ext cx="904762" cy="37142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97931" y="5559233"/>
              <a:ext cx="895238" cy="295238"/>
            </a:xfrm>
            <a:prstGeom prst="rect">
              <a:avLst/>
            </a:prstGeom>
          </p:spPr>
        </p:pic>
      </p:grpSp>
      <p:cxnSp>
        <p:nvCxnSpPr>
          <p:cNvPr id="41" name="Straight Arrow Connector 40"/>
          <p:cNvCxnSpPr>
            <a:stCxn id="38" idx="1"/>
          </p:cNvCxnSpPr>
          <p:nvPr/>
        </p:nvCxnSpPr>
        <p:spPr>
          <a:xfrm flipH="1">
            <a:off x="6863701" y="3037232"/>
            <a:ext cx="457875" cy="3142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71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动态键值网络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524" y="1967732"/>
            <a:ext cx="6838095" cy="1285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3411985" y="3336655"/>
            <a:ext cx="4959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轴表示题目，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轴表示知识点和题目的相关性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524" y="4468041"/>
            <a:ext cx="7317446" cy="14396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72178" y="5992911"/>
            <a:ext cx="7554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练习</a:t>
            </a:r>
            <a:r>
              <a:rPr lang="en-US" altLang="zh-CN" dirty="0" smtClean="0"/>
              <a:t>50</a:t>
            </a:r>
            <a:r>
              <a:rPr lang="zh-CN" altLang="en-US" dirty="0" smtClean="0"/>
              <a:t>道题之后</a:t>
            </a:r>
            <a:r>
              <a:rPr lang="en-US" altLang="zh-CN" dirty="0" smtClean="0"/>
              <a:t>, </a:t>
            </a:r>
            <a:r>
              <a:rPr lang="zh-CN" altLang="en-US" dirty="0" smtClean="0"/>
              <a:t>技能掌握情况。该学生掌握了第二、三、四个技能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81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neural </a:t>
            </a:r>
            <a:r>
              <a:rPr lang="en-US" altLang="zh-CN" dirty="0" smtClean="0"/>
              <a:t>computers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75</a:t>
            </a:fld>
            <a:endParaRPr lang="zh-CN" altLang="en-US" dirty="0"/>
          </a:p>
        </p:txBody>
      </p:sp>
      <p:pic>
        <p:nvPicPr>
          <p:cNvPr id="5" name="Picture 6" descr="https://storage.googleapis.com/deepmind-live-cms-alt/images/dnc_figure1.width-1500_URmluW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855" y="1557338"/>
            <a:ext cx="10639627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6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7282" y="2330817"/>
            <a:ext cx="165576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328" r="8955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12277" y="2756892"/>
            <a:ext cx="163512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6703" y="2756892"/>
            <a:ext cx="30948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谢谢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01775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循环神经网络（多隐藏层）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2053844"/>
            <a:ext cx="10939462" cy="40076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循环神经网络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8386" y="5956639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向网络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29860" y="5906225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例：图像描述</a:t>
            </a:r>
            <a:endParaRPr lang="en-US" altLang="zh-CN" dirty="0" smtClean="0"/>
          </a:p>
          <a:p>
            <a:r>
              <a:rPr lang="zh-CN" altLang="en-US" dirty="0" smtClean="0"/>
              <a:t>图像</a:t>
            </a:r>
            <a:r>
              <a:rPr lang="en-US" altLang="zh-CN" dirty="0"/>
              <a:t>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句子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38799" y="5915106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例：文本分类</a:t>
            </a:r>
            <a:endParaRPr lang="en-US" altLang="zh-CN" dirty="0" smtClean="0"/>
          </a:p>
          <a:p>
            <a:r>
              <a:rPr lang="zh-CN" altLang="en-US" dirty="0"/>
              <a:t>文档</a:t>
            </a:r>
            <a:r>
              <a:rPr lang="en-US" altLang="zh-CN" dirty="0" smtClean="0"/>
              <a:t> -&gt; </a:t>
            </a:r>
            <a:r>
              <a:rPr lang="zh-CN" altLang="en-US" dirty="0" smtClean="0"/>
              <a:t>类别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01786" y="5956639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例：机器翻译</a:t>
            </a:r>
            <a:endParaRPr lang="en-US" altLang="zh-CN" dirty="0" smtClean="0"/>
          </a:p>
          <a:p>
            <a:r>
              <a:rPr lang="zh-CN" altLang="en-US" dirty="0"/>
              <a:t>句子</a:t>
            </a:r>
            <a:r>
              <a:rPr lang="en-US" altLang="zh-CN" dirty="0" smtClean="0"/>
              <a:t> -&gt; </a:t>
            </a:r>
            <a:r>
              <a:rPr lang="zh-CN" altLang="en-US" dirty="0" smtClean="0"/>
              <a:t>句子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32361" y="5906225"/>
            <a:ext cx="184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例：视频帧分类</a:t>
            </a:r>
            <a:endParaRPr lang="en-US" altLang="zh-CN" dirty="0" smtClean="0"/>
          </a:p>
          <a:p>
            <a:r>
              <a:rPr lang="zh-CN" altLang="en-US" dirty="0" smtClean="0"/>
              <a:t>视频帧</a:t>
            </a:r>
            <a:r>
              <a:rPr lang="en-US" altLang="zh-CN" dirty="0" smtClean="0"/>
              <a:t> -&gt; </a:t>
            </a:r>
            <a:r>
              <a:rPr lang="zh-CN" altLang="en-US" dirty="0" smtClean="0"/>
              <a:t>类别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50" y="2118655"/>
            <a:ext cx="1196221" cy="3200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195" y="2118655"/>
            <a:ext cx="1809890" cy="32448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54" y="2184377"/>
            <a:ext cx="1701903" cy="32448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039" y="2072343"/>
            <a:ext cx="2938139" cy="33569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036" y="2072343"/>
            <a:ext cx="1677438" cy="32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等线 Light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4870</TotalTime>
  <Words>2657</Words>
  <Application>Microsoft Office PowerPoint</Application>
  <PresentationFormat>Widescreen</PresentationFormat>
  <Paragraphs>426</Paragraphs>
  <Slides>76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等线</vt:lpstr>
      <vt:lpstr>等线 Light</vt:lpstr>
      <vt:lpstr>微软雅黑</vt:lpstr>
      <vt:lpstr>Arial</vt:lpstr>
      <vt:lpstr>Cambria Math</vt:lpstr>
      <vt:lpstr>Times New Roman</vt:lpstr>
      <vt:lpstr>Office Theme</vt:lpstr>
      <vt:lpstr>循环神经网络</vt:lpstr>
      <vt:lpstr>有限响应系统与无限响应系统</vt:lpstr>
      <vt:lpstr>无限响应系统建模：状态空间模型</vt:lpstr>
      <vt:lpstr>循环神经网络（单隐藏层）</vt:lpstr>
      <vt:lpstr>双向RNN</vt:lpstr>
      <vt:lpstr>循环神经网络（多隐藏层）</vt:lpstr>
      <vt:lpstr>循环神经网络（多隐藏层）</vt:lpstr>
      <vt:lpstr>循环神经网络（多隐藏层）</vt:lpstr>
      <vt:lpstr>循环神经网络</vt:lpstr>
      <vt:lpstr>循环神经网络</vt:lpstr>
      <vt:lpstr>循环神经网络</vt:lpstr>
      <vt:lpstr>循环神经网络</vt:lpstr>
      <vt:lpstr>循环神经网络：计算图：多对多</vt:lpstr>
      <vt:lpstr>循环神经网络：计算图：多对一</vt:lpstr>
      <vt:lpstr>循环神经网络：计算图：一对多</vt:lpstr>
      <vt:lpstr>Seq2Seq: 多对一 + 一对多</vt:lpstr>
      <vt:lpstr>例子：字符语言模型</vt:lpstr>
      <vt:lpstr>例子：字符语言模型</vt:lpstr>
      <vt:lpstr>例子：字符语言模型</vt:lpstr>
      <vt:lpstr>Backpropagation through time</vt:lpstr>
      <vt:lpstr>Backpropagation through time</vt:lpstr>
      <vt:lpstr>Backpropagation through time</vt:lpstr>
      <vt:lpstr>Truncated Backpropagation through time</vt:lpstr>
      <vt:lpstr>图像描述</vt:lpstr>
      <vt:lpstr>PowerPoint Presentation</vt:lpstr>
      <vt:lpstr>PowerPoint Presentation</vt:lpstr>
      <vt:lpstr>PowerPoint Presentation</vt:lpstr>
      <vt:lpstr>图像描述</vt:lpstr>
      <vt:lpstr>图像描述：失败例子</vt:lpstr>
      <vt:lpstr>RNN梯度流</vt:lpstr>
      <vt:lpstr>RNN梯度流</vt:lpstr>
      <vt:lpstr>RNN梯度流</vt:lpstr>
      <vt:lpstr>LSTM</vt:lpstr>
      <vt:lpstr>LSTM</vt:lpstr>
      <vt:lpstr>LSTM</vt:lpstr>
      <vt:lpstr>LSTM改进</vt:lpstr>
      <vt:lpstr>LSTM改进</vt:lpstr>
      <vt:lpstr>LSTM</vt:lpstr>
      <vt:lpstr>Gated Recurrent Units</vt:lpstr>
      <vt:lpstr>注意力机制：大脑中的注意力</vt:lpstr>
      <vt:lpstr>注意力机制：注意力示例</vt:lpstr>
      <vt:lpstr>注意力机制：注意力示例</vt:lpstr>
      <vt:lpstr>注意力机制：注意力实验</vt:lpstr>
      <vt:lpstr>注意力机制：如何实现</vt:lpstr>
      <vt:lpstr>注意力机制：注意力模型</vt:lpstr>
      <vt:lpstr>注意力机制：打分函数s(x_i,q)</vt:lpstr>
      <vt:lpstr>机器翻译</vt:lpstr>
      <vt:lpstr>图像描述</vt:lpstr>
      <vt:lpstr>图像描述</vt:lpstr>
      <vt:lpstr>注意力机制的变体</vt:lpstr>
      <vt:lpstr>指针网络</vt:lpstr>
      <vt:lpstr>自注意力模型</vt:lpstr>
      <vt:lpstr>自注意力模型</vt:lpstr>
      <vt:lpstr>自注意力模型</vt:lpstr>
      <vt:lpstr>多头自注意力</vt:lpstr>
      <vt:lpstr>Transformer</vt:lpstr>
      <vt:lpstr>BERT</vt:lpstr>
      <vt:lpstr>BERT：预训练任务</vt:lpstr>
      <vt:lpstr>BERT：任务模型</vt:lpstr>
      <vt:lpstr>大脑中的记忆</vt:lpstr>
      <vt:lpstr>不严格的类比</vt:lpstr>
      <vt:lpstr>记忆增强神经网络</vt:lpstr>
      <vt:lpstr>记忆增强神经网络</vt:lpstr>
      <vt:lpstr>典型记忆网络的应用场景：神经推理</vt:lpstr>
      <vt:lpstr>典型记忆网络：端到端记忆网络</vt:lpstr>
      <vt:lpstr>典型记忆网络：端到端记忆网络</vt:lpstr>
      <vt:lpstr>典型记忆网络：端到端键值记忆网络</vt:lpstr>
      <vt:lpstr>典型记忆网络：动态网络</vt:lpstr>
      <vt:lpstr>神经图灵机： Neural Turing Machine</vt:lpstr>
      <vt:lpstr>神经图灵机</vt:lpstr>
      <vt:lpstr>神经图灵机示例</vt:lpstr>
      <vt:lpstr>动态键值网络</vt:lpstr>
      <vt:lpstr>动态键值网络</vt:lpstr>
      <vt:lpstr>动态键值网络</vt:lpstr>
      <vt:lpstr>Differentiable neural computers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Dove Lian</dc:creator>
  <cp:lastModifiedBy>Dove Lian</cp:lastModifiedBy>
  <cp:revision>142</cp:revision>
  <dcterms:created xsi:type="dcterms:W3CDTF">2018-10-13T08:06:44Z</dcterms:created>
  <dcterms:modified xsi:type="dcterms:W3CDTF">2018-12-04T13:08:54Z</dcterms:modified>
</cp:coreProperties>
</file>